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77" r:id="rId8"/>
    <p:sldId id="262" r:id="rId9"/>
    <p:sldId id="263" r:id="rId10"/>
    <p:sldId id="278" r:id="rId11"/>
    <p:sldId id="279" r:id="rId12"/>
    <p:sldId id="280" r:id="rId13"/>
    <p:sldId id="281" r:id="rId14"/>
    <p:sldId id="282" r:id="rId15"/>
    <p:sldId id="283" r:id="rId16"/>
    <p:sldId id="284" r:id="rId17"/>
    <p:sldId id="287" r:id="rId18"/>
    <p:sldId id="285" r:id="rId19"/>
    <p:sldId id="286" r:id="rId20"/>
    <p:sldId id="288" r:id="rId21"/>
    <p:sldId id="289" r:id="rId22"/>
    <p:sldId id="290" r:id="rId23"/>
    <p:sldId id="291" r:id="rId24"/>
    <p:sldId id="292" r:id="rId25"/>
    <p:sldId id="293" r:id="rId26"/>
    <p:sldId id="294" r:id="rId27"/>
    <p:sldId id="296" r:id="rId28"/>
    <p:sldId id="297" r:id="rId29"/>
    <p:sldId id="298" r:id="rId30"/>
    <p:sldId id="299" r:id="rId31"/>
    <p:sldId id="300" r:id="rId32"/>
    <p:sldId id="295"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94660"/>
  </p:normalViewPr>
  <p:slideViewPr>
    <p:cSldViewPr snapToGrid="0">
      <p:cViewPr>
        <p:scale>
          <a:sx n="66" d="100"/>
          <a:sy n="66" d="100"/>
        </p:scale>
        <p:origin x="1116" y="1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AF012-3B5E-4E20-A30C-C629B254C414}"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CBFC77F-1251-43DF-A230-6BE58F772BE8}">
      <dgm:prSet/>
      <dgm:spPr/>
      <dgm:t>
        <a:bodyPr/>
        <a:lstStyle/>
        <a:p>
          <a:r>
            <a:rPr lang="en-US"/>
            <a:t>Sau khi hoàn thành việc đăng nhập, màn hình trang chủ sẽ hiện ra . Bạn có thể xem các thông tin : </a:t>
          </a:r>
        </a:p>
      </dgm:t>
    </dgm:pt>
    <dgm:pt modelId="{8C974D2B-E7CA-436B-9169-6161174DAF97}" type="parTrans" cxnId="{9AE249F3-9596-4B86-8515-F5936093547D}">
      <dgm:prSet/>
      <dgm:spPr/>
      <dgm:t>
        <a:bodyPr/>
        <a:lstStyle/>
        <a:p>
          <a:endParaRPr lang="en-US"/>
        </a:p>
      </dgm:t>
    </dgm:pt>
    <dgm:pt modelId="{047B5E24-8B55-436D-97AD-8FAA8496E2CF}" type="sibTrans" cxnId="{9AE249F3-9596-4B86-8515-F5936093547D}">
      <dgm:prSet/>
      <dgm:spPr/>
      <dgm:t>
        <a:bodyPr/>
        <a:lstStyle/>
        <a:p>
          <a:endParaRPr lang="en-US"/>
        </a:p>
      </dgm:t>
    </dgm:pt>
    <dgm:pt modelId="{771B03EF-25B0-49ED-820C-09CD286CB195}">
      <dgm:prSet/>
      <dgm:spPr/>
      <dgm:t>
        <a:bodyPr/>
        <a:lstStyle/>
        <a:p>
          <a:r>
            <a:rPr lang="en-US"/>
            <a:t>+ Các chi tiêu và thu nhập gần đây được phân loại theo ngày .</a:t>
          </a:r>
        </a:p>
      </dgm:t>
    </dgm:pt>
    <dgm:pt modelId="{760DF4F1-9B2F-45D7-9285-7054682CFEF7}" type="parTrans" cxnId="{60E5339E-DCF2-48E0-9954-F71E957CEB15}">
      <dgm:prSet/>
      <dgm:spPr/>
      <dgm:t>
        <a:bodyPr/>
        <a:lstStyle/>
        <a:p>
          <a:endParaRPr lang="en-US"/>
        </a:p>
      </dgm:t>
    </dgm:pt>
    <dgm:pt modelId="{D5EDC546-6134-494D-ADF2-934819E95D57}" type="sibTrans" cxnId="{60E5339E-DCF2-48E0-9954-F71E957CEB15}">
      <dgm:prSet/>
      <dgm:spPr/>
      <dgm:t>
        <a:bodyPr/>
        <a:lstStyle/>
        <a:p>
          <a:endParaRPr lang="en-US"/>
        </a:p>
      </dgm:t>
    </dgm:pt>
    <dgm:pt modelId="{E37B7431-F137-49E9-8FC3-4F16F6E9738A}">
      <dgm:prSet/>
      <dgm:spPr/>
      <dgm:t>
        <a:bodyPr/>
        <a:lstStyle/>
        <a:p>
          <a:r>
            <a:rPr lang="en-US"/>
            <a:t>+ Lượt đồ về thu nhập và chi tiêu .</a:t>
          </a:r>
        </a:p>
      </dgm:t>
    </dgm:pt>
    <dgm:pt modelId="{C52531F8-33DD-40AB-9672-94AA8FDC2A8F}" type="parTrans" cxnId="{6678B341-903F-4CF7-A60F-DF53F9590E12}">
      <dgm:prSet/>
      <dgm:spPr/>
      <dgm:t>
        <a:bodyPr/>
        <a:lstStyle/>
        <a:p>
          <a:endParaRPr lang="en-US"/>
        </a:p>
      </dgm:t>
    </dgm:pt>
    <dgm:pt modelId="{8983B904-3FA6-4AF8-8DC1-0BD20DD704D6}" type="sibTrans" cxnId="{6678B341-903F-4CF7-A60F-DF53F9590E12}">
      <dgm:prSet/>
      <dgm:spPr/>
      <dgm:t>
        <a:bodyPr/>
        <a:lstStyle/>
        <a:p>
          <a:endParaRPr lang="en-US"/>
        </a:p>
      </dgm:t>
    </dgm:pt>
    <dgm:pt modelId="{65FB9BFF-7964-4303-938C-F39B1DD75EF8}">
      <dgm:prSet/>
      <dgm:spPr/>
      <dgm:t>
        <a:bodyPr/>
        <a:lstStyle/>
        <a:p>
          <a:r>
            <a:rPr lang="en-US"/>
            <a:t>+ Tại đây bạn cũng có thể xóa và chỉnh sửa các thu nhập và chi tiêu. </a:t>
          </a:r>
        </a:p>
      </dgm:t>
    </dgm:pt>
    <dgm:pt modelId="{FF5B350C-61B3-442B-B357-19DE0F59E170}" type="parTrans" cxnId="{DD56CBEA-7052-4DBD-858C-7A98F2A6B67F}">
      <dgm:prSet/>
      <dgm:spPr/>
      <dgm:t>
        <a:bodyPr/>
        <a:lstStyle/>
        <a:p>
          <a:endParaRPr lang="en-US"/>
        </a:p>
      </dgm:t>
    </dgm:pt>
    <dgm:pt modelId="{052F8133-C884-412D-821F-24AEF54C2930}" type="sibTrans" cxnId="{DD56CBEA-7052-4DBD-858C-7A98F2A6B67F}">
      <dgm:prSet/>
      <dgm:spPr/>
      <dgm:t>
        <a:bodyPr/>
        <a:lstStyle/>
        <a:p>
          <a:endParaRPr lang="en-US"/>
        </a:p>
      </dgm:t>
    </dgm:pt>
    <dgm:pt modelId="{2A213A6D-BDFB-4CDA-93D9-471B84C42209}" type="pres">
      <dgm:prSet presAssocID="{9B4AF012-3B5E-4E20-A30C-C629B254C414}" presName="outerComposite" presStyleCnt="0">
        <dgm:presLayoutVars>
          <dgm:chMax val="5"/>
          <dgm:dir/>
          <dgm:resizeHandles val="exact"/>
        </dgm:presLayoutVars>
      </dgm:prSet>
      <dgm:spPr/>
    </dgm:pt>
    <dgm:pt modelId="{7CE10C61-880E-4CC7-891C-2C6FF49CCF40}" type="pres">
      <dgm:prSet presAssocID="{9B4AF012-3B5E-4E20-A30C-C629B254C414}" presName="dummyMaxCanvas" presStyleCnt="0">
        <dgm:presLayoutVars/>
      </dgm:prSet>
      <dgm:spPr/>
    </dgm:pt>
    <dgm:pt modelId="{5ECCFCD7-3891-4BC8-8B4E-358B42004FFE}" type="pres">
      <dgm:prSet presAssocID="{9B4AF012-3B5E-4E20-A30C-C629B254C414}" presName="FourNodes_1" presStyleLbl="node1" presStyleIdx="0" presStyleCnt="4">
        <dgm:presLayoutVars>
          <dgm:bulletEnabled val="1"/>
        </dgm:presLayoutVars>
      </dgm:prSet>
      <dgm:spPr/>
    </dgm:pt>
    <dgm:pt modelId="{40F242C7-D38D-45BB-BDBA-C4191A022BBA}" type="pres">
      <dgm:prSet presAssocID="{9B4AF012-3B5E-4E20-A30C-C629B254C414}" presName="FourNodes_2" presStyleLbl="node1" presStyleIdx="1" presStyleCnt="4">
        <dgm:presLayoutVars>
          <dgm:bulletEnabled val="1"/>
        </dgm:presLayoutVars>
      </dgm:prSet>
      <dgm:spPr/>
    </dgm:pt>
    <dgm:pt modelId="{3D6A70DB-F41C-4C4C-803E-1AB15DB7C4C8}" type="pres">
      <dgm:prSet presAssocID="{9B4AF012-3B5E-4E20-A30C-C629B254C414}" presName="FourNodes_3" presStyleLbl="node1" presStyleIdx="2" presStyleCnt="4">
        <dgm:presLayoutVars>
          <dgm:bulletEnabled val="1"/>
        </dgm:presLayoutVars>
      </dgm:prSet>
      <dgm:spPr/>
    </dgm:pt>
    <dgm:pt modelId="{B93CA6C6-AB11-4022-BBDF-AFD95FCFB650}" type="pres">
      <dgm:prSet presAssocID="{9B4AF012-3B5E-4E20-A30C-C629B254C414}" presName="FourNodes_4" presStyleLbl="node1" presStyleIdx="3" presStyleCnt="4">
        <dgm:presLayoutVars>
          <dgm:bulletEnabled val="1"/>
        </dgm:presLayoutVars>
      </dgm:prSet>
      <dgm:spPr/>
    </dgm:pt>
    <dgm:pt modelId="{0DD3B45E-3E78-4C0C-89D2-8302E4A48A53}" type="pres">
      <dgm:prSet presAssocID="{9B4AF012-3B5E-4E20-A30C-C629B254C414}" presName="FourConn_1-2" presStyleLbl="fgAccFollowNode1" presStyleIdx="0" presStyleCnt="3">
        <dgm:presLayoutVars>
          <dgm:bulletEnabled val="1"/>
        </dgm:presLayoutVars>
      </dgm:prSet>
      <dgm:spPr/>
    </dgm:pt>
    <dgm:pt modelId="{796B7F4E-2032-4D0B-84DE-30E6B851AF4E}" type="pres">
      <dgm:prSet presAssocID="{9B4AF012-3B5E-4E20-A30C-C629B254C414}" presName="FourConn_2-3" presStyleLbl="fgAccFollowNode1" presStyleIdx="1" presStyleCnt="3">
        <dgm:presLayoutVars>
          <dgm:bulletEnabled val="1"/>
        </dgm:presLayoutVars>
      </dgm:prSet>
      <dgm:spPr/>
    </dgm:pt>
    <dgm:pt modelId="{AF523CC4-3A74-47D4-BA72-40A2FAA01EFE}" type="pres">
      <dgm:prSet presAssocID="{9B4AF012-3B5E-4E20-A30C-C629B254C414}" presName="FourConn_3-4" presStyleLbl="fgAccFollowNode1" presStyleIdx="2" presStyleCnt="3">
        <dgm:presLayoutVars>
          <dgm:bulletEnabled val="1"/>
        </dgm:presLayoutVars>
      </dgm:prSet>
      <dgm:spPr/>
    </dgm:pt>
    <dgm:pt modelId="{FDA7DF0E-ACAF-43A3-ACF7-119F4BD8E4CA}" type="pres">
      <dgm:prSet presAssocID="{9B4AF012-3B5E-4E20-A30C-C629B254C414}" presName="FourNodes_1_text" presStyleLbl="node1" presStyleIdx="3" presStyleCnt="4">
        <dgm:presLayoutVars>
          <dgm:bulletEnabled val="1"/>
        </dgm:presLayoutVars>
      </dgm:prSet>
      <dgm:spPr/>
    </dgm:pt>
    <dgm:pt modelId="{A63C6F30-9D2D-470E-ADBC-49A4F6F946C9}" type="pres">
      <dgm:prSet presAssocID="{9B4AF012-3B5E-4E20-A30C-C629B254C414}" presName="FourNodes_2_text" presStyleLbl="node1" presStyleIdx="3" presStyleCnt="4">
        <dgm:presLayoutVars>
          <dgm:bulletEnabled val="1"/>
        </dgm:presLayoutVars>
      </dgm:prSet>
      <dgm:spPr/>
    </dgm:pt>
    <dgm:pt modelId="{12A434FA-3321-4A0E-8CEB-5FA29EC6886B}" type="pres">
      <dgm:prSet presAssocID="{9B4AF012-3B5E-4E20-A30C-C629B254C414}" presName="FourNodes_3_text" presStyleLbl="node1" presStyleIdx="3" presStyleCnt="4">
        <dgm:presLayoutVars>
          <dgm:bulletEnabled val="1"/>
        </dgm:presLayoutVars>
      </dgm:prSet>
      <dgm:spPr/>
    </dgm:pt>
    <dgm:pt modelId="{B8FC86A8-F342-47A2-8980-F80DFCD61C9B}" type="pres">
      <dgm:prSet presAssocID="{9B4AF012-3B5E-4E20-A30C-C629B254C414}" presName="FourNodes_4_text" presStyleLbl="node1" presStyleIdx="3" presStyleCnt="4">
        <dgm:presLayoutVars>
          <dgm:bulletEnabled val="1"/>
        </dgm:presLayoutVars>
      </dgm:prSet>
      <dgm:spPr/>
    </dgm:pt>
  </dgm:ptLst>
  <dgm:cxnLst>
    <dgm:cxn modelId="{BE7C670B-B85D-48B5-838F-D76AEECA1D13}" type="presOf" srcId="{9CBFC77F-1251-43DF-A230-6BE58F772BE8}" destId="{FDA7DF0E-ACAF-43A3-ACF7-119F4BD8E4CA}" srcOrd="1" destOrd="0" presId="urn:microsoft.com/office/officeart/2005/8/layout/vProcess5"/>
    <dgm:cxn modelId="{6045DA17-677F-4FEC-A58C-69D8A49E1F86}" type="presOf" srcId="{E37B7431-F137-49E9-8FC3-4F16F6E9738A}" destId="{12A434FA-3321-4A0E-8CEB-5FA29EC6886B}" srcOrd="1" destOrd="0" presId="urn:microsoft.com/office/officeart/2005/8/layout/vProcess5"/>
    <dgm:cxn modelId="{5E7F671A-D91B-4E6A-BF15-A832CDC647AD}" type="presOf" srcId="{771B03EF-25B0-49ED-820C-09CD286CB195}" destId="{40F242C7-D38D-45BB-BDBA-C4191A022BBA}" srcOrd="0" destOrd="0" presId="urn:microsoft.com/office/officeart/2005/8/layout/vProcess5"/>
    <dgm:cxn modelId="{2400E436-F6FD-496B-A600-7CBC74116926}" type="presOf" srcId="{771B03EF-25B0-49ED-820C-09CD286CB195}" destId="{A63C6F30-9D2D-470E-ADBC-49A4F6F946C9}" srcOrd="1" destOrd="0" presId="urn:microsoft.com/office/officeart/2005/8/layout/vProcess5"/>
    <dgm:cxn modelId="{4EC9EA5F-A6BB-4CB5-8623-5180EC1A5F5C}" type="presOf" srcId="{65FB9BFF-7964-4303-938C-F39B1DD75EF8}" destId="{B93CA6C6-AB11-4022-BBDF-AFD95FCFB650}" srcOrd="0" destOrd="0" presId="urn:microsoft.com/office/officeart/2005/8/layout/vProcess5"/>
    <dgm:cxn modelId="{6678B341-903F-4CF7-A60F-DF53F9590E12}" srcId="{9B4AF012-3B5E-4E20-A30C-C629B254C414}" destId="{E37B7431-F137-49E9-8FC3-4F16F6E9738A}" srcOrd="2" destOrd="0" parTransId="{C52531F8-33DD-40AB-9672-94AA8FDC2A8F}" sibTransId="{8983B904-3FA6-4AF8-8DC1-0BD20DD704D6}"/>
    <dgm:cxn modelId="{F759E94A-80EF-432D-AC9B-7D1E168D8100}" type="presOf" srcId="{D5EDC546-6134-494D-ADF2-934819E95D57}" destId="{796B7F4E-2032-4D0B-84DE-30E6B851AF4E}" srcOrd="0" destOrd="0" presId="urn:microsoft.com/office/officeart/2005/8/layout/vProcess5"/>
    <dgm:cxn modelId="{1783E94F-EAB2-4DB5-AE77-AA67C246E23F}" type="presOf" srcId="{65FB9BFF-7964-4303-938C-F39B1DD75EF8}" destId="{B8FC86A8-F342-47A2-8980-F80DFCD61C9B}" srcOrd="1" destOrd="0" presId="urn:microsoft.com/office/officeart/2005/8/layout/vProcess5"/>
    <dgm:cxn modelId="{60E5339E-DCF2-48E0-9954-F71E957CEB15}" srcId="{9B4AF012-3B5E-4E20-A30C-C629B254C414}" destId="{771B03EF-25B0-49ED-820C-09CD286CB195}" srcOrd="1" destOrd="0" parTransId="{760DF4F1-9B2F-45D7-9285-7054682CFEF7}" sibTransId="{D5EDC546-6134-494D-ADF2-934819E95D57}"/>
    <dgm:cxn modelId="{9723B4A3-CF56-49A1-B2AF-BC82008D6C8E}" type="presOf" srcId="{9CBFC77F-1251-43DF-A230-6BE58F772BE8}" destId="{5ECCFCD7-3891-4BC8-8B4E-358B42004FFE}" srcOrd="0" destOrd="0" presId="urn:microsoft.com/office/officeart/2005/8/layout/vProcess5"/>
    <dgm:cxn modelId="{99D6E1A3-E113-4635-9232-02C6BF5E5ED2}" type="presOf" srcId="{9B4AF012-3B5E-4E20-A30C-C629B254C414}" destId="{2A213A6D-BDFB-4CDA-93D9-471B84C42209}" srcOrd="0" destOrd="0" presId="urn:microsoft.com/office/officeart/2005/8/layout/vProcess5"/>
    <dgm:cxn modelId="{C2EDAFC4-C049-44F4-B1CD-D0D91646BAAF}" type="presOf" srcId="{8983B904-3FA6-4AF8-8DC1-0BD20DD704D6}" destId="{AF523CC4-3A74-47D4-BA72-40A2FAA01EFE}" srcOrd="0" destOrd="0" presId="urn:microsoft.com/office/officeart/2005/8/layout/vProcess5"/>
    <dgm:cxn modelId="{834B97DE-69F5-4CB9-A06C-33556A4CA04E}" type="presOf" srcId="{E37B7431-F137-49E9-8FC3-4F16F6E9738A}" destId="{3D6A70DB-F41C-4C4C-803E-1AB15DB7C4C8}" srcOrd="0" destOrd="0" presId="urn:microsoft.com/office/officeart/2005/8/layout/vProcess5"/>
    <dgm:cxn modelId="{DD56CBEA-7052-4DBD-858C-7A98F2A6B67F}" srcId="{9B4AF012-3B5E-4E20-A30C-C629B254C414}" destId="{65FB9BFF-7964-4303-938C-F39B1DD75EF8}" srcOrd="3" destOrd="0" parTransId="{FF5B350C-61B3-442B-B357-19DE0F59E170}" sibTransId="{052F8133-C884-412D-821F-24AEF54C2930}"/>
    <dgm:cxn modelId="{9AE249F3-9596-4B86-8515-F5936093547D}" srcId="{9B4AF012-3B5E-4E20-A30C-C629B254C414}" destId="{9CBFC77F-1251-43DF-A230-6BE58F772BE8}" srcOrd="0" destOrd="0" parTransId="{8C974D2B-E7CA-436B-9169-6161174DAF97}" sibTransId="{047B5E24-8B55-436D-97AD-8FAA8496E2CF}"/>
    <dgm:cxn modelId="{DF0F04FE-FEA7-46DF-B5E9-47779FFE1E63}" type="presOf" srcId="{047B5E24-8B55-436D-97AD-8FAA8496E2CF}" destId="{0DD3B45E-3E78-4C0C-89D2-8302E4A48A53}" srcOrd="0" destOrd="0" presId="urn:microsoft.com/office/officeart/2005/8/layout/vProcess5"/>
    <dgm:cxn modelId="{B94523BB-0198-4B5D-899E-39F23B0519FF}" type="presParOf" srcId="{2A213A6D-BDFB-4CDA-93D9-471B84C42209}" destId="{7CE10C61-880E-4CC7-891C-2C6FF49CCF40}" srcOrd="0" destOrd="0" presId="urn:microsoft.com/office/officeart/2005/8/layout/vProcess5"/>
    <dgm:cxn modelId="{7BE4E21E-0688-4CD5-BBAB-8EAA22225AB7}" type="presParOf" srcId="{2A213A6D-BDFB-4CDA-93D9-471B84C42209}" destId="{5ECCFCD7-3891-4BC8-8B4E-358B42004FFE}" srcOrd="1" destOrd="0" presId="urn:microsoft.com/office/officeart/2005/8/layout/vProcess5"/>
    <dgm:cxn modelId="{482A84EB-8454-4945-8C46-E64F7F0C02B6}" type="presParOf" srcId="{2A213A6D-BDFB-4CDA-93D9-471B84C42209}" destId="{40F242C7-D38D-45BB-BDBA-C4191A022BBA}" srcOrd="2" destOrd="0" presId="urn:microsoft.com/office/officeart/2005/8/layout/vProcess5"/>
    <dgm:cxn modelId="{D31199D4-D795-4AC0-BF67-F8E222CDF9D2}" type="presParOf" srcId="{2A213A6D-BDFB-4CDA-93D9-471B84C42209}" destId="{3D6A70DB-F41C-4C4C-803E-1AB15DB7C4C8}" srcOrd="3" destOrd="0" presId="urn:microsoft.com/office/officeart/2005/8/layout/vProcess5"/>
    <dgm:cxn modelId="{417AB5EB-FB85-4FDE-8B59-7AA30298FEF9}" type="presParOf" srcId="{2A213A6D-BDFB-4CDA-93D9-471B84C42209}" destId="{B93CA6C6-AB11-4022-BBDF-AFD95FCFB650}" srcOrd="4" destOrd="0" presId="urn:microsoft.com/office/officeart/2005/8/layout/vProcess5"/>
    <dgm:cxn modelId="{0A079BDF-8D6B-46EB-92A5-B59B510C1FA9}" type="presParOf" srcId="{2A213A6D-BDFB-4CDA-93D9-471B84C42209}" destId="{0DD3B45E-3E78-4C0C-89D2-8302E4A48A53}" srcOrd="5" destOrd="0" presId="urn:microsoft.com/office/officeart/2005/8/layout/vProcess5"/>
    <dgm:cxn modelId="{079367D0-FE2B-40F0-A1A8-D48FA04A283E}" type="presParOf" srcId="{2A213A6D-BDFB-4CDA-93D9-471B84C42209}" destId="{796B7F4E-2032-4D0B-84DE-30E6B851AF4E}" srcOrd="6" destOrd="0" presId="urn:microsoft.com/office/officeart/2005/8/layout/vProcess5"/>
    <dgm:cxn modelId="{ABDF98DA-DE97-4330-B029-4498E960B00E}" type="presParOf" srcId="{2A213A6D-BDFB-4CDA-93D9-471B84C42209}" destId="{AF523CC4-3A74-47D4-BA72-40A2FAA01EFE}" srcOrd="7" destOrd="0" presId="urn:microsoft.com/office/officeart/2005/8/layout/vProcess5"/>
    <dgm:cxn modelId="{7D208D35-EA9E-4C6B-96CC-5A490A490801}" type="presParOf" srcId="{2A213A6D-BDFB-4CDA-93D9-471B84C42209}" destId="{FDA7DF0E-ACAF-43A3-ACF7-119F4BD8E4CA}" srcOrd="8" destOrd="0" presId="urn:microsoft.com/office/officeart/2005/8/layout/vProcess5"/>
    <dgm:cxn modelId="{09813F6D-DEE5-467A-9F82-4039EC7A0F57}" type="presParOf" srcId="{2A213A6D-BDFB-4CDA-93D9-471B84C42209}" destId="{A63C6F30-9D2D-470E-ADBC-49A4F6F946C9}" srcOrd="9" destOrd="0" presId="urn:microsoft.com/office/officeart/2005/8/layout/vProcess5"/>
    <dgm:cxn modelId="{41D943E5-AC86-4E1C-9F57-5975A018390B}" type="presParOf" srcId="{2A213A6D-BDFB-4CDA-93D9-471B84C42209}" destId="{12A434FA-3321-4A0E-8CEB-5FA29EC6886B}" srcOrd="10" destOrd="0" presId="urn:microsoft.com/office/officeart/2005/8/layout/vProcess5"/>
    <dgm:cxn modelId="{5E0C01FA-24C4-45B4-93D5-6FFB314ACBB7}" type="presParOf" srcId="{2A213A6D-BDFB-4CDA-93D9-471B84C42209}" destId="{B8FC86A8-F342-47A2-8980-F80DFCD61C9B}"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CFCD7-3891-4BC8-8B4E-358B42004FFE}">
      <dsp:nvSpPr>
        <dsp:cNvPr id="0" name=""/>
        <dsp:cNvSpPr/>
      </dsp:nvSpPr>
      <dsp:spPr>
        <a:xfrm>
          <a:off x="0" y="0"/>
          <a:ext cx="4413504" cy="5078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Sau khi hoàn thành việc đăng nhập, màn hình trang chủ sẽ hiện ra . Bạn có thể xem các thông tin : </a:t>
          </a:r>
        </a:p>
      </dsp:txBody>
      <dsp:txXfrm>
        <a:off x="14874" y="14874"/>
        <a:ext cx="3822602" cy="478083"/>
      </dsp:txXfrm>
    </dsp:sp>
    <dsp:sp modelId="{40F242C7-D38D-45BB-BDBA-C4191A022BBA}">
      <dsp:nvSpPr>
        <dsp:cNvPr id="0" name=""/>
        <dsp:cNvSpPr/>
      </dsp:nvSpPr>
      <dsp:spPr>
        <a:xfrm>
          <a:off x="369630" y="600164"/>
          <a:ext cx="4413504" cy="5078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Các chi tiêu và thu nhập gần đây được phân loại theo ngày .</a:t>
          </a:r>
        </a:p>
      </dsp:txBody>
      <dsp:txXfrm>
        <a:off x="384504" y="615038"/>
        <a:ext cx="3684034" cy="478083"/>
      </dsp:txXfrm>
    </dsp:sp>
    <dsp:sp modelId="{3D6A70DB-F41C-4C4C-803E-1AB15DB7C4C8}">
      <dsp:nvSpPr>
        <dsp:cNvPr id="0" name=""/>
        <dsp:cNvSpPr/>
      </dsp:nvSpPr>
      <dsp:spPr>
        <a:xfrm>
          <a:off x="733745" y="1200328"/>
          <a:ext cx="4413504" cy="5078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Lượt đồ về thu nhập và chi tiêu .</a:t>
          </a:r>
        </a:p>
      </dsp:txBody>
      <dsp:txXfrm>
        <a:off x="748619" y="1215202"/>
        <a:ext cx="3689551" cy="478083"/>
      </dsp:txXfrm>
    </dsp:sp>
    <dsp:sp modelId="{B93CA6C6-AB11-4022-BBDF-AFD95FCFB650}">
      <dsp:nvSpPr>
        <dsp:cNvPr id="0" name=""/>
        <dsp:cNvSpPr/>
      </dsp:nvSpPr>
      <dsp:spPr>
        <a:xfrm>
          <a:off x="1103376" y="1800492"/>
          <a:ext cx="4413504" cy="5078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 Tại đây bạn cũng có thể xóa và chỉnh sửa các thu nhập và chi tiêu. </a:t>
          </a:r>
        </a:p>
      </dsp:txBody>
      <dsp:txXfrm>
        <a:off x="1118250" y="1815366"/>
        <a:ext cx="3684034" cy="478083"/>
      </dsp:txXfrm>
    </dsp:sp>
    <dsp:sp modelId="{0DD3B45E-3E78-4C0C-89D2-8302E4A48A53}">
      <dsp:nvSpPr>
        <dsp:cNvPr id="0" name=""/>
        <dsp:cNvSpPr/>
      </dsp:nvSpPr>
      <dsp:spPr>
        <a:xfrm>
          <a:off x="4083413" y="388952"/>
          <a:ext cx="330090" cy="330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157683" y="388952"/>
        <a:ext cx="181550" cy="248393"/>
      </dsp:txXfrm>
    </dsp:sp>
    <dsp:sp modelId="{796B7F4E-2032-4D0B-84DE-30E6B851AF4E}">
      <dsp:nvSpPr>
        <dsp:cNvPr id="0" name=""/>
        <dsp:cNvSpPr/>
      </dsp:nvSpPr>
      <dsp:spPr>
        <a:xfrm>
          <a:off x="4453044" y="989116"/>
          <a:ext cx="330090" cy="330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27314" y="989116"/>
        <a:ext cx="181550" cy="248393"/>
      </dsp:txXfrm>
    </dsp:sp>
    <dsp:sp modelId="{AF523CC4-3A74-47D4-BA72-40A2FAA01EFE}">
      <dsp:nvSpPr>
        <dsp:cNvPr id="0" name=""/>
        <dsp:cNvSpPr/>
      </dsp:nvSpPr>
      <dsp:spPr>
        <a:xfrm>
          <a:off x="4817158" y="1589281"/>
          <a:ext cx="330090" cy="330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891428" y="1589281"/>
        <a:ext cx="181550" cy="24839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7C97E-70BD-413F-BFE1-E4ABE4C869F0}" type="datetimeFigureOut">
              <a:rPr lang="vi-VN" smtClean="0"/>
              <a:t>21/05/2024</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F96EE3-CF15-4C84-AB17-5EB8AA7C613A}" type="slidenum">
              <a:rPr lang="vi-VN" smtClean="0"/>
              <a:t>‹#›</a:t>
            </a:fld>
            <a:endParaRPr lang="vi-VN"/>
          </a:p>
        </p:txBody>
      </p:sp>
    </p:spTree>
    <p:extLst>
      <p:ext uri="{BB962C8B-B14F-4D97-AF65-F5344CB8AC3E}">
        <p14:creationId xmlns:p14="http://schemas.microsoft.com/office/powerpoint/2010/main" val="1076183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51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168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60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86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77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83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508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66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52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68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56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763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1562100" y="3178175"/>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3276600" y="3178175"/>
            <a:ext cx="1066800" cy="18256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328475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1.png"/><Relationship Id="rId7" Type="http://schemas.openxmlformats.org/officeDocument/2006/relationships/diagramQuickStyle" Target="../diagrams/quickStyle1.xm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p:cNvPicPr>
          <p:nvPr/>
        </p:nvPicPr>
        <p:blipFill>
          <a:blip r:embed="rId2"/>
          <a:stretch>
            <a:fillRect/>
          </a:stretch>
        </p:blipFill>
        <p:spPr>
          <a:xfrm rot="21600000">
            <a:off x="-1" y="20382"/>
            <a:ext cx="9144000" cy="5143500"/>
          </a:xfrm>
          <a:prstGeom prst="rect">
            <a:avLst/>
          </a:prstGeom>
        </p:spPr>
      </p:pic>
      <p:pic>
        <p:nvPicPr>
          <p:cNvPr id="2" name="picture 2"/>
          <p:cNvPicPr>
            <a:picLocks noChangeAspect="1"/>
          </p:cNvPicPr>
          <p:nvPr/>
        </p:nvPicPr>
        <p:blipFill>
          <a:blip r:embed="rId3"/>
          <a:stretch>
            <a:fillRect/>
          </a:stretch>
        </p:blipFill>
        <p:spPr>
          <a:xfrm rot="21600000">
            <a:off x="5023103" y="0"/>
            <a:ext cx="4120896" cy="3288791"/>
          </a:xfrm>
          <a:prstGeom prst="rect">
            <a:avLst/>
          </a:prstGeom>
        </p:spPr>
      </p:pic>
      <p:pic>
        <p:nvPicPr>
          <p:cNvPr id="3" name="picture 3"/>
          <p:cNvPicPr>
            <a:picLocks noChangeAspect="1"/>
          </p:cNvPicPr>
          <p:nvPr/>
        </p:nvPicPr>
        <p:blipFill>
          <a:blip r:embed="rId4"/>
          <a:stretch>
            <a:fillRect/>
          </a:stretch>
        </p:blipFill>
        <p:spPr>
          <a:xfrm rot="21600000">
            <a:off x="0" y="2545080"/>
            <a:ext cx="3255263" cy="2598419"/>
          </a:xfrm>
          <a:prstGeom prst="rect">
            <a:avLst/>
          </a:prstGeom>
        </p:spPr>
      </p:pic>
      <p:sp>
        <p:nvSpPr>
          <p:cNvPr id="4" name="textbox 4"/>
          <p:cNvSpPr/>
          <p:nvPr/>
        </p:nvSpPr>
        <p:spPr>
          <a:xfrm>
            <a:off x="3213540" y="2508884"/>
            <a:ext cx="4436939" cy="1335405"/>
          </a:xfrm>
          <a:prstGeom prst="rect">
            <a:avLst/>
          </a:prstGeom>
        </p:spPr>
        <p:txBody>
          <a:bodyPr vert="horz" wrap="square" lIns="0" tIns="0" rIns="0" bIns="0"/>
          <a:lstStyle/>
          <a:p>
            <a:pPr algn="l" rtl="0" eaLnBrk="0">
              <a:lnSpc>
                <a:spcPct val="137000"/>
              </a:lnSpc>
              <a:tabLst/>
            </a:pPr>
            <a:endParaRPr lang="en-US" altLang="Arial" sz="1000" dirty="0"/>
          </a:p>
          <a:p>
            <a:pPr algn="l" rtl="0" eaLnBrk="0">
              <a:lnSpc>
                <a:spcPct val="8020"/>
              </a:lnSpc>
              <a:tabLst/>
            </a:pPr>
            <a:endParaRPr lang="en-US" altLang="Arial" sz="100" dirty="0"/>
          </a:p>
          <a:p>
            <a:pPr marL="12700" algn="l" rtl="0" eaLnBrk="0">
              <a:lnSpc>
                <a:spcPct val="86000"/>
              </a:lnSpc>
              <a:tabLst/>
            </a:pPr>
            <a:r>
              <a:rPr lang="en-US" altLang="Arial" sz="6700" spc="480" dirty="0" err="1">
                <a:solidFill>
                  <a:srgbClr val="42C1FF">
                    <a:alpha val="100000"/>
                  </a:srgbClr>
                </a:solidFill>
                <a:latin typeface="Arial"/>
                <a:cs typeface="Arial"/>
              </a:rPr>
              <a:t>Phần</a:t>
            </a:r>
            <a:r>
              <a:rPr lang="en-US" altLang="Arial" sz="6700" spc="480" dirty="0">
                <a:solidFill>
                  <a:srgbClr val="42C1FF">
                    <a:alpha val="100000"/>
                  </a:srgbClr>
                </a:solidFill>
                <a:latin typeface="Arial"/>
                <a:cs typeface="Arial"/>
              </a:rPr>
              <a:t> </a:t>
            </a:r>
            <a:r>
              <a:rPr lang="en-US" altLang="Arial" sz="6700" spc="480" dirty="0" err="1">
                <a:solidFill>
                  <a:srgbClr val="42C1FF">
                    <a:alpha val="100000"/>
                  </a:srgbClr>
                </a:solidFill>
                <a:latin typeface="Arial"/>
                <a:cs typeface="Arial"/>
              </a:rPr>
              <a:t>mền</a:t>
            </a:r>
            <a:endParaRPr lang="en-US" altLang="Arial" sz="6700" spc="480" dirty="0">
              <a:solidFill>
                <a:srgbClr val="42C1FF">
                  <a:alpha val="100000"/>
                </a:srgbClr>
              </a:solidFill>
              <a:latin typeface="Arial"/>
              <a:cs typeface="Arial"/>
            </a:endParaRPr>
          </a:p>
        </p:txBody>
      </p:sp>
      <p:pic>
        <p:nvPicPr>
          <p:cNvPr id="5" name="picture 5"/>
          <p:cNvPicPr>
            <a:picLocks noChangeAspect="1"/>
          </p:cNvPicPr>
          <p:nvPr/>
        </p:nvPicPr>
        <p:blipFill>
          <a:blip r:embed="rId5"/>
          <a:stretch>
            <a:fillRect/>
          </a:stretch>
        </p:blipFill>
        <p:spPr>
          <a:xfrm rot="21600000">
            <a:off x="6858000" y="0"/>
            <a:ext cx="2286000" cy="1825751"/>
          </a:xfrm>
          <a:prstGeom prst="rect">
            <a:avLst/>
          </a:prstGeom>
        </p:spPr>
      </p:pic>
      <p:sp>
        <p:nvSpPr>
          <p:cNvPr id="6" name="textbox 6"/>
          <p:cNvSpPr/>
          <p:nvPr/>
        </p:nvSpPr>
        <p:spPr>
          <a:xfrm>
            <a:off x="1356360" y="1329995"/>
            <a:ext cx="5646419" cy="1316989"/>
          </a:xfrm>
          <a:prstGeom prst="rect">
            <a:avLst/>
          </a:prstGeom>
        </p:spPr>
        <p:txBody>
          <a:bodyPr vert="horz" wrap="square" lIns="0" tIns="0" rIns="0" bIns="0"/>
          <a:lstStyle/>
          <a:p>
            <a:pPr algn="l" rtl="0" eaLnBrk="0">
              <a:lnSpc>
                <a:spcPct val="164000"/>
              </a:lnSpc>
              <a:tabLst/>
            </a:pPr>
            <a:endParaRPr lang="vi-VN" altLang="Arial" sz="1000" dirty="0"/>
          </a:p>
          <a:p>
            <a:pPr algn="l" rtl="0" eaLnBrk="0">
              <a:lnSpc>
                <a:spcPct val="6021"/>
              </a:lnSpc>
              <a:tabLst/>
            </a:pPr>
            <a:endParaRPr lang="vi-VN" altLang="Arial" sz="100" dirty="0"/>
          </a:p>
          <a:p>
            <a:pPr marL="12700" algn="l" rtl="0" eaLnBrk="0">
              <a:lnSpc>
                <a:spcPct val="82000"/>
              </a:lnSpc>
              <a:tabLst/>
            </a:pPr>
            <a:r>
              <a:rPr lang="en-US" altLang="Arial" sz="6700" spc="680" dirty="0" err="1">
                <a:solidFill>
                  <a:srgbClr val="A69AF0">
                    <a:alpha val="100000"/>
                  </a:srgbClr>
                </a:solidFill>
                <a:latin typeface="Arial"/>
                <a:cs typeface="Arial"/>
              </a:rPr>
              <a:t>Công</a:t>
            </a:r>
            <a:r>
              <a:rPr lang="en-US" altLang="Arial" sz="6700" spc="680" dirty="0">
                <a:solidFill>
                  <a:srgbClr val="A69AF0">
                    <a:alpha val="100000"/>
                  </a:srgbClr>
                </a:solidFill>
                <a:latin typeface="Arial"/>
                <a:cs typeface="Arial"/>
              </a:rPr>
              <a:t> </a:t>
            </a:r>
            <a:r>
              <a:rPr lang="en-US" altLang="Arial" sz="6700" spc="680" dirty="0" err="1">
                <a:solidFill>
                  <a:srgbClr val="A69AF0">
                    <a:alpha val="100000"/>
                  </a:srgbClr>
                </a:solidFill>
                <a:latin typeface="Arial"/>
                <a:cs typeface="Arial"/>
              </a:rPr>
              <a:t>nghệ</a:t>
            </a:r>
            <a:endParaRPr lang="vi-VN" altLang="Arial" sz="6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p:cNvPicPr>
            <a:picLocks noChangeAspect="1"/>
          </p:cNvPicPr>
          <p:nvPr/>
        </p:nvPicPr>
        <p:blipFill>
          <a:blip r:embed="rId2"/>
          <a:stretch>
            <a:fillRect/>
          </a:stretch>
        </p:blipFill>
        <p:spPr>
          <a:xfrm rot="21600000">
            <a:off x="0" y="1155191"/>
            <a:ext cx="1798319" cy="2834639"/>
          </a:xfrm>
          <a:prstGeom prst="rect">
            <a:avLst/>
          </a:prstGeom>
        </p:spPr>
      </p:pic>
      <p:sp>
        <p:nvSpPr>
          <p:cNvPr id="4" name="Hộp Văn bản 3">
            <a:extLst>
              <a:ext uri="{FF2B5EF4-FFF2-40B4-BE49-F238E27FC236}">
                <a16:creationId xmlns:a16="http://schemas.microsoft.com/office/drawing/2014/main" id="{6D6C5F16-9A22-BE54-486E-70276D14F0F7}"/>
              </a:ext>
            </a:extLst>
          </p:cNvPr>
          <p:cNvSpPr txBox="1"/>
          <p:nvPr/>
        </p:nvSpPr>
        <p:spPr>
          <a:xfrm>
            <a:off x="2983934" y="1155190"/>
            <a:ext cx="3276600" cy="923330"/>
          </a:xfrm>
          <a:prstGeom prst="rect">
            <a:avLst/>
          </a:prstGeom>
          <a:noFill/>
        </p:spPr>
        <p:txBody>
          <a:bodyPr wrap="square" rtlCol="0">
            <a:spAutoFit/>
          </a:bodyPr>
          <a:lstStyle/>
          <a:p>
            <a:r>
              <a:rPr lang="en-US" dirty="0"/>
              <a:t>- </a:t>
            </a:r>
            <a:r>
              <a:rPr lang="en-US" dirty="0" err="1"/>
              <a:t>Màn</a:t>
            </a:r>
            <a:r>
              <a:rPr lang="en-US" dirty="0"/>
              <a:t> </a:t>
            </a:r>
            <a:r>
              <a:rPr lang="en-US" dirty="0" err="1"/>
              <a:t>hình</a:t>
            </a:r>
            <a:r>
              <a:rPr lang="en-US" dirty="0"/>
              <a:t> </a:t>
            </a:r>
            <a:r>
              <a:rPr lang="en-US" dirty="0" err="1"/>
              <a:t>thống</a:t>
            </a:r>
            <a:r>
              <a:rPr lang="en-US" dirty="0"/>
              <a:t> </a:t>
            </a:r>
            <a:r>
              <a:rPr lang="en-US" dirty="0" err="1"/>
              <a:t>kê</a:t>
            </a:r>
            <a:r>
              <a:rPr lang="en-US" dirty="0"/>
              <a:t> </a:t>
            </a:r>
            <a:r>
              <a:rPr lang="en-US" dirty="0" err="1"/>
              <a:t>gồm</a:t>
            </a:r>
            <a:r>
              <a:rPr lang="en-US" dirty="0"/>
              <a:t> 2 </a:t>
            </a:r>
            <a:r>
              <a:rPr lang="en-US" dirty="0" err="1"/>
              <a:t>loại</a:t>
            </a:r>
            <a:r>
              <a:rPr lang="en-US" dirty="0"/>
              <a:t> : </a:t>
            </a:r>
            <a:r>
              <a:rPr lang="en-US" dirty="0" err="1"/>
              <a:t>Thống</a:t>
            </a:r>
            <a:r>
              <a:rPr lang="en-US" dirty="0"/>
              <a:t> </a:t>
            </a:r>
            <a:r>
              <a:rPr lang="en-US" dirty="0" err="1"/>
              <a:t>kê</a:t>
            </a:r>
            <a:r>
              <a:rPr lang="en-US" dirty="0"/>
              <a:t> chi </a:t>
            </a:r>
            <a:r>
              <a:rPr lang="en-US" dirty="0" err="1"/>
              <a:t>tiêu</a:t>
            </a:r>
            <a:r>
              <a:rPr lang="en-US" dirty="0"/>
              <a:t> </a:t>
            </a:r>
            <a:r>
              <a:rPr lang="en-US" dirty="0" err="1"/>
              <a:t>và</a:t>
            </a:r>
            <a:r>
              <a:rPr lang="en-US" dirty="0"/>
              <a:t> </a:t>
            </a:r>
            <a:r>
              <a:rPr lang="en-US" dirty="0" err="1"/>
              <a:t>thông</a:t>
            </a:r>
            <a:r>
              <a:rPr lang="en-US" dirty="0"/>
              <a:t> </a:t>
            </a:r>
            <a:r>
              <a:rPr lang="en-US" dirty="0" err="1"/>
              <a:t>kê</a:t>
            </a:r>
            <a:r>
              <a:rPr lang="en-US" dirty="0"/>
              <a:t> </a:t>
            </a:r>
            <a:r>
              <a:rPr lang="en-US" dirty="0" err="1"/>
              <a:t>thu</a:t>
            </a:r>
            <a:r>
              <a:rPr lang="en-US" dirty="0"/>
              <a:t> </a:t>
            </a:r>
            <a:r>
              <a:rPr lang="en-US" dirty="0" err="1"/>
              <a:t>nhập</a:t>
            </a:r>
            <a:r>
              <a:rPr lang="en-US" dirty="0"/>
              <a:t> .</a:t>
            </a:r>
            <a:endParaRPr lang="vi-VN" dirty="0"/>
          </a:p>
        </p:txBody>
      </p:sp>
      <p:sp>
        <p:nvSpPr>
          <p:cNvPr id="5" name="Hộp Văn bản 4">
            <a:extLst>
              <a:ext uri="{FF2B5EF4-FFF2-40B4-BE49-F238E27FC236}">
                <a16:creationId xmlns:a16="http://schemas.microsoft.com/office/drawing/2014/main" id="{6FDFE11A-2535-A193-567E-B56280755773}"/>
              </a:ext>
            </a:extLst>
          </p:cNvPr>
          <p:cNvSpPr txBox="1"/>
          <p:nvPr/>
        </p:nvSpPr>
        <p:spPr>
          <a:xfrm>
            <a:off x="2983934" y="2663073"/>
            <a:ext cx="3044756" cy="1477328"/>
          </a:xfrm>
          <a:prstGeom prst="rect">
            <a:avLst/>
          </a:prstGeom>
          <a:noFill/>
        </p:spPr>
        <p:txBody>
          <a:bodyPr wrap="square" rtlCol="0">
            <a:spAutoFit/>
          </a:bodyPr>
          <a:lstStyle/>
          <a:p>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thống</a:t>
            </a:r>
            <a:r>
              <a:rPr lang="en-US" dirty="0"/>
              <a:t> </a:t>
            </a:r>
            <a:r>
              <a:rPr lang="en-US" dirty="0" err="1"/>
              <a:t>kê</a:t>
            </a:r>
            <a:r>
              <a:rPr lang="en-US" dirty="0"/>
              <a:t> chi </a:t>
            </a:r>
            <a:r>
              <a:rPr lang="en-US" dirty="0" err="1"/>
              <a:t>tiêu</a:t>
            </a:r>
            <a:r>
              <a:rPr lang="en-US" dirty="0"/>
              <a:t> </a:t>
            </a:r>
            <a:r>
              <a:rPr lang="en-US" dirty="0" err="1"/>
              <a:t>theo</a:t>
            </a:r>
            <a:r>
              <a:rPr lang="en-US" dirty="0"/>
              <a:t> </a:t>
            </a:r>
            <a:r>
              <a:rPr lang="en-US" dirty="0" err="1"/>
              <a:t>tháng</a:t>
            </a:r>
            <a:r>
              <a:rPr lang="en-US" dirty="0"/>
              <a:t> </a:t>
            </a:r>
            <a:r>
              <a:rPr lang="en-US" dirty="0" err="1"/>
              <a:t>và</a:t>
            </a:r>
            <a:r>
              <a:rPr lang="en-US" dirty="0"/>
              <a:t> </a:t>
            </a:r>
            <a:r>
              <a:rPr lang="en-US" dirty="0" err="1"/>
              <a:t>theo</a:t>
            </a:r>
            <a:r>
              <a:rPr lang="en-US" dirty="0"/>
              <a:t> </a:t>
            </a:r>
            <a:r>
              <a:rPr lang="en-US" dirty="0" err="1"/>
              <a:t>thể</a:t>
            </a:r>
            <a:r>
              <a:rPr lang="en-US" dirty="0"/>
              <a:t> </a:t>
            </a:r>
            <a:r>
              <a:rPr lang="en-US" dirty="0" err="1"/>
              <a:t>loại</a:t>
            </a:r>
            <a:r>
              <a:rPr lang="en-US" dirty="0"/>
              <a:t> </a:t>
            </a:r>
            <a:r>
              <a:rPr lang="en-US" dirty="0" err="1"/>
              <a:t>để</a:t>
            </a:r>
            <a:r>
              <a:rPr lang="en-US" dirty="0"/>
              <a:t> </a:t>
            </a:r>
            <a:r>
              <a:rPr lang="en-US" dirty="0" err="1"/>
              <a:t>dễ</a:t>
            </a:r>
            <a:r>
              <a:rPr lang="en-US" dirty="0"/>
              <a:t> </a:t>
            </a:r>
            <a:r>
              <a:rPr lang="en-US" dirty="0" err="1"/>
              <a:t>dàng</a:t>
            </a:r>
            <a:r>
              <a:rPr lang="en-US" dirty="0"/>
              <a:t> </a:t>
            </a:r>
            <a:r>
              <a:rPr lang="en-US" dirty="0" err="1"/>
              <a:t>quan</a:t>
            </a:r>
            <a:r>
              <a:rPr lang="en-US" dirty="0"/>
              <a:t> </a:t>
            </a:r>
            <a:r>
              <a:rPr lang="en-US" dirty="0" err="1"/>
              <a:t>sát</a:t>
            </a:r>
            <a:r>
              <a:rPr lang="en-US" dirty="0"/>
              <a:t> </a:t>
            </a:r>
            <a:r>
              <a:rPr lang="en-US" dirty="0" err="1"/>
              <a:t>được</a:t>
            </a:r>
            <a:r>
              <a:rPr lang="en-US" dirty="0"/>
              <a:t> </a:t>
            </a:r>
            <a:r>
              <a:rPr lang="en-US" dirty="0" err="1"/>
              <a:t>tình</a:t>
            </a:r>
            <a:r>
              <a:rPr lang="en-US" dirty="0"/>
              <a:t> </a:t>
            </a:r>
            <a:r>
              <a:rPr lang="en-US" dirty="0" err="1"/>
              <a:t>hình</a:t>
            </a:r>
            <a:r>
              <a:rPr lang="en-US" dirty="0"/>
              <a:t> chi </a:t>
            </a:r>
            <a:r>
              <a:rPr lang="en-US" dirty="0" err="1"/>
              <a:t>tiêu</a:t>
            </a:r>
            <a:r>
              <a:rPr lang="en-US" dirty="0"/>
              <a:t> .</a:t>
            </a:r>
            <a:endParaRPr lang="vi-VN" dirty="0"/>
          </a:p>
        </p:txBody>
      </p:sp>
      <p:pic>
        <p:nvPicPr>
          <p:cNvPr id="6" name="Hình ảnh 5">
            <a:extLst>
              <a:ext uri="{FF2B5EF4-FFF2-40B4-BE49-F238E27FC236}">
                <a16:creationId xmlns:a16="http://schemas.microsoft.com/office/drawing/2014/main" id="{4422B0B3-E9A8-E47C-87A6-62D5E95D3565}"/>
              </a:ext>
            </a:extLst>
          </p:cNvPr>
          <p:cNvPicPr>
            <a:picLocks noChangeAspect="1"/>
          </p:cNvPicPr>
          <p:nvPr/>
        </p:nvPicPr>
        <p:blipFill rotWithShape="1">
          <a:blip r:embed="rId3"/>
          <a:srcRect l="41806" t="14816" r="35694" b="12098"/>
          <a:stretch/>
        </p:blipFill>
        <p:spPr>
          <a:xfrm>
            <a:off x="0" y="0"/>
            <a:ext cx="2815024" cy="5143500"/>
          </a:xfrm>
          <a:prstGeom prst="rect">
            <a:avLst/>
          </a:prstGeom>
        </p:spPr>
      </p:pic>
      <p:pic>
        <p:nvPicPr>
          <p:cNvPr id="8" name="Hình ảnh 7">
            <a:extLst>
              <a:ext uri="{FF2B5EF4-FFF2-40B4-BE49-F238E27FC236}">
                <a16:creationId xmlns:a16="http://schemas.microsoft.com/office/drawing/2014/main" id="{D2A582BE-EB67-6662-C1C8-C813D434C7DE}"/>
              </a:ext>
            </a:extLst>
          </p:cNvPr>
          <p:cNvPicPr>
            <a:picLocks noChangeAspect="1"/>
          </p:cNvPicPr>
          <p:nvPr/>
        </p:nvPicPr>
        <p:blipFill rotWithShape="1">
          <a:blip r:embed="rId4"/>
          <a:srcRect l="41250" t="15308" r="35278" b="11358"/>
          <a:stretch/>
        </p:blipFill>
        <p:spPr>
          <a:xfrm>
            <a:off x="6197600" y="-2"/>
            <a:ext cx="2946400" cy="5177993"/>
          </a:xfrm>
          <a:prstGeom prst="rect">
            <a:avLst/>
          </a:prstGeom>
        </p:spPr>
      </p:pic>
    </p:spTree>
    <p:extLst>
      <p:ext uri="{BB962C8B-B14F-4D97-AF65-F5344CB8AC3E}">
        <p14:creationId xmlns:p14="http://schemas.microsoft.com/office/powerpoint/2010/main" val="190149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5"/>
          <p:cNvPicPr>
            <a:picLocks noChangeAspect="1"/>
          </p:cNvPicPr>
          <p:nvPr/>
        </p:nvPicPr>
        <p:blipFill>
          <a:blip r:embed="rId2"/>
          <a:stretch>
            <a:fillRect/>
          </a:stretch>
        </p:blipFill>
        <p:spPr>
          <a:xfrm rot="21600000">
            <a:off x="6092791" y="0"/>
            <a:ext cx="3051207" cy="2624351"/>
          </a:xfrm>
          <a:prstGeom prst="rect">
            <a:avLst/>
          </a:prstGeom>
        </p:spPr>
      </p:pic>
      <p:sp>
        <p:nvSpPr>
          <p:cNvPr id="5" name="Hộp Văn bản 4">
            <a:extLst>
              <a:ext uri="{FF2B5EF4-FFF2-40B4-BE49-F238E27FC236}">
                <a16:creationId xmlns:a16="http://schemas.microsoft.com/office/drawing/2014/main" id="{B6B9C670-AAAE-9461-A0EF-9E54F395BEB3}"/>
              </a:ext>
            </a:extLst>
          </p:cNvPr>
          <p:cNvSpPr txBox="1"/>
          <p:nvPr/>
        </p:nvSpPr>
        <p:spPr>
          <a:xfrm>
            <a:off x="3051210" y="1854679"/>
            <a:ext cx="4873590" cy="923330"/>
          </a:xfrm>
          <a:prstGeom prst="rect">
            <a:avLst/>
          </a:prstGeom>
          <a:noFill/>
        </p:spPr>
        <p:txBody>
          <a:bodyPr wrap="square" rtlCol="0">
            <a:spAutoFit/>
          </a:bodyPr>
          <a:lstStyle/>
          <a:p>
            <a:r>
              <a:rPr lang="en-US" dirty="0"/>
              <a:t>-  </a:t>
            </a:r>
            <a:r>
              <a:rPr lang="en-US" dirty="0" err="1"/>
              <a:t>Màn</a:t>
            </a:r>
            <a:r>
              <a:rPr lang="en-US" dirty="0"/>
              <a:t> </a:t>
            </a:r>
            <a:r>
              <a:rPr lang="en-US" dirty="0" err="1"/>
              <a:t>hình</a:t>
            </a:r>
            <a:r>
              <a:rPr lang="en-US" dirty="0"/>
              <a:t> </a:t>
            </a:r>
            <a:r>
              <a:rPr lang="en-US" dirty="0" err="1"/>
              <a:t>Ví</a:t>
            </a:r>
            <a:r>
              <a:rPr lang="en-US" dirty="0"/>
              <a:t> </a:t>
            </a:r>
            <a:r>
              <a:rPr lang="en-US" dirty="0" err="1"/>
              <a:t>tiền</a:t>
            </a:r>
            <a:r>
              <a:rPr lang="en-US" dirty="0"/>
              <a:t> </a:t>
            </a:r>
            <a:r>
              <a:rPr lang="en-US" dirty="0" err="1"/>
              <a:t>chứa</a:t>
            </a:r>
            <a:r>
              <a:rPr lang="en-US" dirty="0"/>
              <a:t> </a:t>
            </a:r>
            <a:r>
              <a:rPr lang="en-US" dirty="0" err="1"/>
              <a:t>thông</a:t>
            </a:r>
            <a:r>
              <a:rPr lang="en-US" dirty="0"/>
              <a:t> tin </a:t>
            </a:r>
            <a:r>
              <a:rPr lang="en-US" dirty="0" err="1"/>
              <a:t>về</a:t>
            </a:r>
            <a:r>
              <a:rPr lang="en-US" dirty="0"/>
              <a:t> </a:t>
            </a:r>
            <a:r>
              <a:rPr lang="en-US" dirty="0" err="1"/>
              <a:t>số</a:t>
            </a:r>
            <a:r>
              <a:rPr lang="en-US" dirty="0"/>
              <a:t> </a:t>
            </a:r>
            <a:r>
              <a:rPr lang="en-US" dirty="0" err="1"/>
              <a:t>tiền</a:t>
            </a:r>
            <a:r>
              <a:rPr lang="en-US" dirty="0"/>
              <a:t> </a:t>
            </a:r>
            <a:r>
              <a:rPr lang="en-US" dirty="0" err="1"/>
              <a:t>còn</a:t>
            </a:r>
            <a:r>
              <a:rPr lang="en-US" dirty="0"/>
              <a:t> </a:t>
            </a:r>
            <a:r>
              <a:rPr lang="en-US" dirty="0" err="1"/>
              <a:t>lại</a:t>
            </a:r>
            <a:r>
              <a:rPr lang="en-US" dirty="0"/>
              <a:t> </a:t>
            </a:r>
            <a:r>
              <a:rPr lang="en-US" dirty="0" err="1"/>
              <a:t>trong</a:t>
            </a:r>
            <a:r>
              <a:rPr lang="en-US" dirty="0"/>
              <a:t> </a:t>
            </a:r>
            <a:r>
              <a:rPr lang="en-US" dirty="0" err="1"/>
              <a:t>tài</a:t>
            </a:r>
            <a:r>
              <a:rPr lang="en-US" dirty="0"/>
              <a:t> </a:t>
            </a:r>
            <a:r>
              <a:rPr lang="en-US" dirty="0" err="1"/>
              <a:t>khoản</a:t>
            </a:r>
            <a:r>
              <a:rPr lang="en-US" dirty="0"/>
              <a:t> , </a:t>
            </a:r>
            <a:r>
              <a:rPr lang="en-US" dirty="0" err="1"/>
              <a:t>tổng</a:t>
            </a:r>
            <a:r>
              <a:rPr lang="en-US" dirty="0"/>
              <a:t> </a:t>
            </a:r>
            <a:r>
              <a:rPr lang="en-US" dirty="0" err="1"/>
              <a:t>thu</a:t>
            </a:r>
            <a:r>
              <a:rPr lang="en-US" dirty="0"/>
              <a:t> </a:t>
            </a:r>
            <a:r>
              <a:rPr lang="en-US" dirty="0" err="1"/>
              <a:t>nhập</a:t>
            </a:r>
            <a:r>
              <a:rPr lang="en-US" dirty="0"/>
              <a:t> </a:t>
            </a:r>
            <a:r>
              <a:rPr lang="en-US" dirty="0" err="1"/>
              <a:t>và</a:t>
            </a:r>
            <a:r>
              <a:rPr lang="en-US" dirty="0"/>
              <a:t> </a:t>
            </a:r>
            <a:r>
              <a:rPr lang="en-US" dirty="0" err="1"/>
              <a:t>tổng</a:t>
            </a:r>
            <a:r>
              <a:rPr lang="en-US" dirty="0"/>
              <a:t> chi </a:t>
            </a:r>
            <a:r>
              <a:rPr lang="en-US" dirty="0" err="1"/>
              <a:t>tiêu</a:t>
            </a:r>
            <a:r>
              <a:rPr lang="en-US" dirty="0"/>
              <a:t>. </a:t>
            </a:r>
            <a:endParaRPr lang="vi-VN" dirty="0"/>
          </a:p>
        </p:txBody>
      </p:sp>
      <p:sp>
        <p:nvSpPr>
          <p:cNvPr id="6" name="Hộp Văn bản 5">
            <a:extLst>
              <a:ext uri="{FF2B5EF4-FFF2-40B4-BE49-F238E27FC236}">
                <a16:creationId xmlns:a16="http://schemas.microsoft.com/office/drawing/2014/main" id="{7D308699-8AD9-19D2-7DDD-CE3413DE5016}"/>
              </a:ext>
            </a:extLst>
          </p:cNvPr>
          <p:cNvSpPr txBox="1"/>
          <p:nvPr/>
        </p:nvSpPr>
        <p:spPr>
          <a:xfrm>
            <a:off x="3051209" y="2969606"/>
            <a:ext cx="5794407" cy="646331"/>
          </a:xfrm>
          <a:prstGeom prst="rect">
            <a:avLst/>
          </a:prstGeom>
          <a:noFill/>
        </p:spPr>
        <p:txBody>
          <a:bodyPr wrap="square" rtlCol="0">
            <a:spAutoFit/>
          </a:bodyPr>
          <a:lstStyle/>
          <a:p>
            <a:r>
              <a:rPr lang="en-US" dirty="0"/>
              <a:t>-  </a:t>
            </a:r>
            <a:r>
              <a:rPr lang="en-US" dirty="0" err="1"/>
              <a:t>Ngoài</a:t>
            </a:r>
            <a:r>
              <a:rPr lang="en-US" dirty="0"/>
              <a:t> </a:t>
            </a:r>
            <a:r>
              <a:rPr lang="en-US" dirty="0" err="1"/>
              <a:t>ra</a:t>
            </a:r>
            <a:r>
              <a:rPr lang="en-US" dirty="0"/>
              <a:t> </a:t>
            </a:r>
            <a:r>
              <a:rPr lang="en-US" dirty="0" err="1"/>
              <a:t>còn</a:t>
            </a:r>
            <a:r>
              <a:rPr lang="en-US" dirty="0"/>
              <a:t> </a:t>
            </a:r>
            <a:r>
              <a:rPr lang="en-US" dirty="0" err="1"/>
              <a:t>còn</a:t>
            </a:r>
            <a:r>
              <a:rPr lang="en-US" dirty="0"/>
              <a:t> </a:t>
            </a:r>
            <a:r>
              <a:rPr lang="en-US" dirty="0" err="1"/>
              <a:t>có</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biến</a:t>
            </a:r>
            <a:r>
              <a:rPr lang="en-US" dirty="0"/>
              <a:t> </a:t>
            </a:r>
            <a:r>
              <a:rPr lang="en-US" dirty="0" err="1"/>
              <a:t>dộng</a:t>
            </a:r>
            <a:r>
              <a:rPr lang="en-US" dirty="0"/>
              <a:t> </a:t>
            </a:r>
            <a:r>
              <a:rPr lang="en-US" dirty="0" err="1"/>
              <a:t>số</a:t>
            </a:r>
            <a:r>
              <a:rPr lang="en-US" dirty="0"/>
              <a:t> </a:t>
            </a:r>
            <a:r>
              <a:rPr lang="en-US" dirty="0" err="1"/>
              <a:t>dư</a:t>
            </a:r>
            <a:r>
              <a:rPr lang="en-US" dirty="0"/>
              <a:t> </a:t>
            </a:r>
            <a:r>
              <a:rPr lang="en-US" dirty="0" err="1"/>
              <a:t>ví</a:t>
            </a:r>
            <a:r>
              <a:rPr lang="en-US" dirty="0"/>
              <a:t> </a:t>
            </a:r>
            <a:r>
              <a:rPr lang="en-US" dirty="0" err="1"/>
              <a:t>gần</a:t>
            </a:r>
            <a:r>
              <a:rPr lang="en-US" dirty="0"/>
              <a:t> </a:t>
            </a:r>
            <a:r>
              <a:rPr lang="en-US" dirty="0" err="1"/>
              <a:t>đây</a:t>
            </a:r>
            <a:r>
              <a:rPr lang="en-US" dirty="0"/>
              <a:t>.</a:t>
            </a:r>
            <a:endParaRPr lang="vi-VN" dirty="0"/>
          </a:p>
        </p:txBody>
      </p:sp>
      <p:pic>
        <p:nvPicPr>
          <p:cNvPr id="3" name="Hình ảnh 2">
            <a:extLst>
              <a:ext uri="{FF2B5EF4-FFF2-40B4-BE49-F238E27FC236}">
                <a16:creationId xmlns:a16="http://schemas.microsoft.com/office/drawing/2014/main" id="{5EFE5725-BE97-02B9-8665-D7B0250D1A0F}"/>
              </a:ext>
            </a:extLst>
          </p:cNvPr>
          <p:cNvPicPr>
            <a:picLocks noChangeAspect="1"/>
          </p:cNvPicPr>
          <p:nvPr/>
        </p:nvPicPr>
        <p:blipFill rotWithShape="1">
          <a:blip r:embed="rId3"/>
          <a:srcRect l="41684" t="15719" r="35684" b="6807"/>
          <a:stretch/>
        </p:blipFill>
        <p:spPr>
          <a:xfrm>
            <a:off x="0" y="0"/>
            <a:ext cx="2675823" cy="5152514"/>
          </a:xfrm>
          <a:prstGeom prst="rect">
            <a:avLst/>
          </a:prstGeom>
        </p:spPr>
      </p:pic>
    </p:spTree>
    <p:extLst>
      <p:ext uri="{BB962C8B-B14F-4D97-AF65-F5344CB8AC3E}">
        <p14:creationId xmlns:p14="http://schemas.microsoft.com/office/powerpoint/2010/main" val="409786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0509A76-30EA-540B-39B3-22522A9C37E6}"/>
              </a:ext>
            </a:extLst>
          </p:cNvPr>
          <p:cNvPicPr>
            <a:picLocks noChangeAspect="1"/>
          </p:cNvPicPr>
          <p:nvPr/>
        </p:nvPicPr>
        <p:blipFill rotWithShape="1">
          <a:blip r:embed="rId2"/>
          <a:srcRect l="42000" t="14035" r="35895" b="11860"/>
          <a:stretch/>
        </p:blipFill>
        <p:spPr>
          <a:xfrm>
            <a:off x="0" y="-11242"/>
            <a:ext cx="2733575" cy="5154742"/>
          </a:xfrm>
          <a:prstGeom prst="rect">
            <a:avLst/>
          </a:prstGeom>
        </p:spPr>
      </p:pic>
      <p:pic>
        <p:nvPicPr>
          <p:cNvPr id="8" name="Hình ảnh 7">
            <a:extLst>
              <a:ext uri="{FF2B5EF4-FFF2-40B4-BE49-F238E27FC236}">
                <a16:creationId xmlns:a16="http://schemas.microsoft.com/office/drawing/2014/main" id="{8FBF7BF3-DE1C-2A6E-659B-44D5E8D2CDF0}"/>
              </a:ext>
            </a:extLst>
          </p:cNvPr>
          <p:cNvPicPr>
            <a:picLocks noChangeAspect="1"/>
          </p:cNvPicPr>
          <p:nvPr/>
        </p:nvPicPr>
        <p:blipFill rotWithShape="1">
          <a:blip r:embed="rId3"/>
          <a:srcRect l="41528" t="15062" r="35000" b="10864"/>
          <a:stretch/>
        </p:blipFill>
        <p:spPr>
          <a:xfrm>
            <a:off x="3104900" y="-65138"/>
            <a:ext cx="2934200" cy="5208638"/>
          </a:xfrm>
          <a:prstGeom prst="rect">
            <a:avLst/>
          </a:prstGeom>
        </p:spPr>
      </p:pic>
      <p:pic>
        <p:nvPicPr>
          <p:cNvPr id="10" name="Hình ảnh 9">
            <a:extLst>
              <a:ext uri="{FF2B5EF4-FFF2-40B4-BE49-F238E27FC236}">
                <a16:creationId xmlns:a16="http://schemas.microsoft.com/office/drawing/2014/main" id="{71756402-4BFE-1028-E987-89EF3CB3B05F}"/>
              </a:ext>
            </a:extLst>
          </p:cNvPr>
          <p:cNvPicPr>
            <a:picLocks noChangeAspect="1"/>
          </p:cNvPicPr>
          <p:nvPr/>
        </p:nvPicPr>
        <p:blipFill rotWithShape="1">
          <a:blip r:embed="rId4"/>
          <a:srcRect l="41806" t="14568" r="35000" b="11853"/>
          <a:stretch/>
        </p:blipFill>
        <p:spPr>
          <a:xfrm>
            <a:off x="6410425" y="-65138"/>
            <a:ext cx="2918935" cy="5208638"/>
          </a:xfrm>
          <a:prstGeom prst="rect">
            <a:avLst/>
          </a:prstGeom>
        </p:spPr>
      </p:pic>
    </p:spTree>
    <p:extLst>
      <p:ext uri="{BB962C8B-B14F-4D97-AF65-F5344CB8AC3E}">
        <p14:creationId xmlns:p14="http://schemas.microsoft.com/office/powerpoint/2010/main" val="3347558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A443C2A2-3AAD-9D3D-B625-8E30DC933EE2}"/>
              </a:ext>
            </a:extLst>
          </p:cNvPr>
          <p:cNvPicPr>
            <a:picLocks noChangeAspect="1"/>
          </p:cNvPicPr>
          <p:nvPr/>
        </p:nvPicPr>
        <p:blipFill rotWithShape="1">
          <a:blip r:embed="rId2"/>
          <a:srcRect l="42222" t="14321" r="35695" b="11111"/>
          <a:stretch/>
        </p:blipFill>
        <p:spPr>
          <a:xfrm>
            <a:off x="0" y="-42733"/>
            <a:ext cx="2730500" cy="5186233"/>
          </a:xfrm>
          <a:prstGeom prst="rect">
            <a:avLst/>
          </a:prstGeom>
        </p:spPr>
      </p:pic>
      <p:pic>
        <p:nvPicPr>
          <p:cNvPr id="6" name="Hình ảnh 5">
            <a:extLst>
              <a:ext uri="{FF2B5EF4-FFF2-40B4-BE49-F238E27FC236}">
                <a16:creationId xmlns:a16="http://schemas.microsoft.com/office/drawing/2014/main" id="{B725F126-821A-31B2-B7F0-424F3C2A817C}"/>
              </a:ext>
            </a:extLst>
          </p:cNvPr>
          <p:cNvPicPr>
            <a:picLocks noChangeAspect="1"/>
          </p:cNvPicPr>
          <p:nvPr/>
        </p:nvPicPr>
        <p:blipFill rotWithShape="1">
          <a:blip r:embed="rId3"/>
          <a:srcRect l="42222" t="14815" r="35971" b="10864"/>
          <a:stretch/>
        </p:blipFill>
        <p:spPr>
          <a:xfrm>
            <a:off x="3130550" y="0"/>
            <a:ext cx="2682822" cy="5143500"/>
          </a:xfrm>
          <a:prstGeom prst="rect">
            <a:avLst/>
          </a:prstGeom>
        </p:spPr>
      </p:pic>
      <p:pic>
        <p:nvPicPr>
          <p:cNvPr id="9" name="Hình ảnh 8">
            <a:extLst>
              <a:ext uri="{FF2B5EF4-FFF2-40B4-BE49-F238E27FC236}">
                <a16:creationId xmlns:a16="http://schemas.microsoft.com/office/drawing/2014/main" id="{FE52EDD6-389C-B121-D12A-8CDB229D9A83}"/>
              </a:ext>
            </a:extLst>
          </p:cNvPr>
          <p:cNvPicPr>
            <a:picLocks noChangeAspect="1"/>
          </p:cNvPicPr>
          <p:nvPr/>
        </p:nvPicPr>
        <p:blipFill rotWithShape="1">
          <a:blip r:embed="rId4"/>
          <a:srcRect l="41806" t="13828" r="35555" b="12345"/>
          <a:stretch/>
        </p:blipFill>
        <p:spPr>
          <a:xfrm>
            <a:off x="6261100" y="-72382"/>
            <a:ext cx="2882900" cy="5215882"/>
          </a:xfrm>
          <a:prstGeom prst="rect">
            <a:avLst/>
          </a:prstGeom>
        </p:spPr>
      </p:pic>
    </p:spTree>
    <p:extLst>
      <p:ext uri="{BB962C8B-B14F-4D97-AF65-F5344CB8AC3E}">
        <p14:creationId xmlns:p14="http://schemas.microsoft.com/office/powerpoint/2010/main" val="3704941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B666030-5588-E371-7810-BB7C1E79E561}"/>
              </a:ext>
            </a:extLst>
          </p:cNvPr>
          <p:cNvPicPr>
            <a:picLocks noChangeAspect="1"/>
          </p:cNvPicPr>
          <p:nvPr/>
        </p:nvPicPr>
        <p:blipFill rotWithShape="1">
          <a:blip r:embed="rId2"/>
          <a:srcRect l="41805" t="14568" r="35903" b="12098"/>
          <a:stretch/>
        </p:blipFill>
        <p:spPr>
          <a:xfrm>
            <a:off x="0" y="0"/>
            <a:ext cx="2779568" cy="5143500"/>
          </a:xfrm>
          <a:prstGeom prst="rect">
            <a:avLst/>
          </a:prstGeom>
        </p:spPr>
      </p:pic>
      <p:pic>
        <p:nvPicPr>
          <p:cNvPr id="7" name="Hình ảnh 6">
            <a:extLst>
              <a:ext uri="{FF2B5EF4-FFF2-40B4-BE49-F238E27FC236}">
                <a16:creationId xmlns:a16="http://schemas.microsoft.com/office/drawing/2014/main" id="{0EF2F8CF-28D0-7A11-8C14-3A99BBC876DF}"/>
              </a:ext>
            </a:extLst>
          </p:cNvPr>
          <p:cNvPicPr>
            <a:picLocks noChangeAspect="1"/>
          </p:cNvPicPr>
          <p:nvPr/>
        </p:nvPicPr>
        <p:blipFill rotWithShape="1">
          <a:blip r:embed="rId3"/>
          <a:srcRect l="42824" t="14815" r="36577" b="12839"/>
          <a:stretch/>
        </p:blipFill>
        <p:spPr>
          <a:xfrm>
            <a:off x="3205263" y="0"/>
            <a:ext cx="2603500" cy="5143500"/>
          </a:xfrm>
          <a:prstGeom prst="rect">
            <a:avLst/>
          </a:prstGeom>
        </p:spPr>
      </p:pic>
      <p:pic>
        <p:nvPicPr>
          <p:cNvPr id="10" name="Hình ảnh 9">
            <a:extLst>
              <a:ext uri="{FF2B5EF4-FFF2-40B4-BE49-F238E27FC236}">
                <a16:creationId xmlns:a16="http://schemas.microsoft.com/office/drawing/2014/main" id="{8BAE6680-2033-D852-0260-D53C9E85CBCA}"/>
              </a:ext>
            </a:extLst>
          </p:cNvPr>
          <p:cNvPicPr>
            <a:picLocks noChangeAspect="1"/>
          </p:cNvPicPr>
          <p:nvPr/>
        </p:nvPicPr>
        <p:blipFill rotWithShape="1">
          <a:blip r:embed="rId4"/>
          <a:srcRect l="41805" t="14074" r="34704" b="12098"/>
          <a:stretch/>
        </p:blipFill>
        <p:spPr>
          <a:xfrm>
            <a:off x="6234458" y="0"/>
            <a:ext cx="2909542" cy="5143500"/>
          </a:xfrm>
          <a:prstGeom prst="rect">
            <a:avLst/>
          </a:prstGeom>
        </p:spPr>
      </p:pic>
    </p:spTree>
    <p:extLst>
      <p:ext uri="{BB962C8B-B14F-4D97-AF65-F5344CB8AC3E}">
        <p14:creationId xmlns:p14="http://schemas.microsoft.com/office/powerpoint/2010/main" val="142758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pic>
        <p:nvPicPr>
          <p:cNvPr id="17" name="picture 17"/>
          <p:cNvPicPr>
            <a:picLocks noChangeAspect="1"/>
          </p:cNvPicPr>
          <p:nvPr/>
        </p:nvPicPr>
        <p:blipFill>
          <a:blip r:embed="rId2"/>
          <a:stretch>
            <a:fillRect/>
          </a:stretch>
        </p:blipFill>
        <p:spPr>
          <a:xfrm rot="21600000">
            <a:off x="0" y="0"/>
            <a:ext cx="9018320" cy="5143500"/>
          </a:xfrm>
          <a:prstGeom prst="rect">
            <a:avLst/>
          </a:prstGeom>
        </p:spPr>
      </p:pic>
      <p:sp>
        <p:nvSpPr>
          <p:cNvPr id="18" name="textbox 18"/>
          <p:cNvSpPr/>
          <p:nvPr/>
        </p:nvSpPr>
        <p:spPr>
          <a:xfrm>
            <a:off x="3009900" y="1910232"/>
            <a:ext cx="5021580" cy="1793088"/>
          </a:xfrm>
          <a:prstGeom prst="rect">
            <a:avLst/>
          </a:prstGeom>
        </p:spPr>
        <p:txBody>
          <a:bodyPr vert="horz" wrap="square" lIns="0" tIns="0" rIns="0" bIns="0"/>
          <a:lstStyle/>
          <a:p>
            <a:pPr marL="12700" indent="1167618" algn="ctr" rtl="0" eaLnBrk="0">
              <a:lnSpc>
                <a:spcPct val="81000"/>
              </a:lnSpc>
              <a:tabLst/>
            </a:pPr>
            <a:r>
              <a:rPr lang="en-US" altLang="Arial" sz="5600" dirty="0"/>
              <a:t>02</a:t>
            </a:r>
          </a:p>
          <a:p>
            <a:pPr marL="12700" indent="1167618" algn="ctr" rtl="0" eaLnBrk="0">
              <a:lnSpc>
                <a:spcPct val="81000"/>
              </a:lnSpc>
              <a:tabLst/>
            </a:pPr>
            <a:r>
              <a:rPr lang="en-US" altLang="Arial" sz="5600" dirty="0"/>
              <a:t>Code Style</a:t>
            </a:r>
            <a:endParaRPr lang="Arial" altLang="Arial" sz="5600" dirty="0"/>
          </a:p>
        </p:txBody>
      </p:sp>
    </p:spTree>
    <p:extLst>
      <p:ext uri="{BB962C8B-B14F-4D97-AF65-F5344CB8AC3E}">
        <p14:creationId xmlns:p14="http://schemas.microsoft.com/office/powerpoint/2010/main" val="165616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
            <a:extLst>
              <a:ext uri="{FF2B5EF4-FFF2-40B4-BE49-F238E27FC236}">
                <a16:creationId xmlns:a16="http://schemas.microsoft.com/office/drawing/2014/main" id="{EA199484-5988-3E47-DD42-FFCBC25AED3B}"/>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cxnSp>
        <p:nvCxnSpPr>
          <p:cNvPr id="120" name="Google Shape;120;p15"/>
          <p:cNvCxnSpPr/>
          <p:nvPr/>
        </p:nvCxnSpPr>
        <p:spPr>
          <a:xfrm>
            <a:off x="0" y="327025"/>
            <a:ext cx="6551277"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31107" y="1718943"/>
            <a:ext cx="1069164" cy="2796353"/>
            <a:chOff x="0" y="-1"/>
            <a:chExt cx="2851099" cy="7456941"/>
          </a:xfrm>
        </p:grpSpPr>
        <p:sp>
          <p:nvSpPr>
            <p:cNvPr id="122" name="Google Shape;122;p15"/>
            <p:cNvSpPr txBox="1"/>
            <p:nvPr/>
          </p:nvSpPr>
          <p:spPr>
            <a:xfrm rot="16200000">
              <a:off x="-1313743" y="3292097"/>
              <a:ext cx="6893396" cy="1436289"/>
            </a:xfrm>
            <a:prstGeom prst="rect">
              <a:avLst/>
            </a:prstGeom>
            <a:noFill/>
            <a:ln>
              <a:noFill/>
            </a:ln>
          </p:spPr>
          <p:txBody>
            <a:bodyPr spcFirstLastPara="1" wrap="square" lIns="0" tIns="0" rIns="0" bIns="0" anchor="t" anchorCtr="0">
              <a:spAutoFit/>
            </a:bodyPr>
            <a:lstStyle/>
            <a:p>
              <a:pPr marL="269875" lvl="1" indent="-134937">
                <a:lnSpc>
                  <a:spcPct val="140016"/>
                </a:lnSpc>
                <a:buClr>
                  <a:srgbClr val="3B2F20"/>
                </a:buClr>
                <a:buSzPts val="2499"/>
                <a:buFont typeface="Arial"/>
                <a:buChar char="•"/>
              </a:pPr>
              <a:r>
                <a:rPr lang="en-US" sz="1250" dirty="0" err="1">
                  <a:solidFill>
                    <a:srgbClr val="3B2F20"/>
                  </a:solidFill>
                  <a:sym typeface="Cabin"/>
                </a:rPr>
                <a:t>Thụt</a:t>
              </a:r>
              <a:r>
                <a:rPr lang="en-US" sz="1250" dirty="0">
                  <a:solidFill>
                    <a:srgbClr val="3B2F20"/>
                  </a:solidFill>
                  <a:sym typeface="Cabin"/>
                </a:rPr>
                <a:t> </a:t>
              </a:r>
              <a:r>
                <a:rPr lang="en-US" sz="1250" dirty="0" err="1">
                  <a:solidFill>
                    <a:srgbClr val="3B2F20"/>
                  </a:solidFill>
                  <a:sym typeface="Cabin"/>
                </a:rPr>
                <a:t>đầu</a:t>
              </a:r>
              <a:r>
                <a:rPr lang="en-US" sz="1250" dirty="0">
                  <a:solidFill>
                    <a:srgbClr val="3B2F20"/>
                  </a:solidFill>
                  <a:sym typeface="Cabin"/>
                </a:rPr>
                <a:t> </a:t>
              </a:r>
              <a:r>
                <a:rPr lang="en-US" sz="1250" dirty="0" err="1">
                  <a:solidFill>
                    <a:srgbClr val="3B2F20"/>
                  </a:solidFill>
                  <a:sym typeface="Cabin"/>
                </a:rPr>
                <a:t>dòng</a:t>
              </a:r>
              <a:r>
                <a:rPr lang="en-US" sz="1250" dirty="0">
                  <a:solidFill>
                    <a:srgbClr val="3B2F20"/>
                  </a:solidFill>
                  <a:sym typeface="Cabin"/>
                </a:rPr>
                <a:t>.</a:t>
              </a:r>
              <a:endParaRPr sz="900" dirty="0"/>
            </a:p>
            <a:p>
              <a:pPr marL="269875" lvl="1" indent="-134937">
                <a:lnSpc>
                  <a:spcPct val="140016"/>
                </a:lnSpc>
                <a:buClr>
                  <a:srgbClr val="3B2F20"/>
                </a:buClr>
                <a:buSzPts val="2499"/>
                <a:buFont typeface="Arial"/>
                <a:buChar char="•"/>
              </a:pPr>
              <a:r>
                <a:rPr lang="en-US" sz="1250" dirty="0" err="1">
                  <a:solidFill>
                    <a:srgbClr val="3B2F20"/>
                  </a:solidFill>
                  <a:sym typeface="Cabin"/>
                </a:rPr>
                <a:t>Dòng</a:t>
              </a:r>
              <a:r>
                <a:rPr lang="en-US" sz="1250" dirty="0">
                  <a:solidFill>
                    <a:srgbClr val="3B2F20"/>
                  </a:solidFill>
                  <a:sym typeface="Cabin"/>
                </a:rPr>
                <a:t> </a:t>
              </a:r>
              <a:r>
                <a:rPr lang="en-US" sz="1250" dirty="0" err="1">
                  <a:solidFill>
                    <a:srgbClr val="3B2F20"/>
                  </a:solidFill>
                  <a:sym typeface="Cabin"/>
                </a:rPr>
                <a:t>trống</a:t>
              </a:r>
              <a:r>
                <a:rPr lang="en-US" sz="1250" dirty="0">
                  <a:solidFill>
                    <a:srgbClr val="3B2F20"/>
                  </a:solidFill>
                  <a:sym typeface="Cabin"/>
                </a:rPr>
                <a:t>.</a:t>
              </a:r>
              <a:endParaRPr sz="900" dirty="0"/>
            </a:p>
          </p:txBody>
        </p:sp>
        <p:sp>
          <p:nvSpPr>
            <p:cNvPr id="124" name="Google Shape;124;p15"/>
            <p:cNvSpPr/>
            <p:nvPr/>
          </p:nvSpPr>
          <p:spPr>
            <a:xfrm>
              <a:off x="0" y="-1"/>
              <a:ext cx="1099093" cy="7456940"/>
            </a:xfrm>
            <a:custGeom>
              <a:avLst/>
              <a:gdLst/>
              <a:ahLst/>
              <a:cxnLst/>
              <a:rect l="l" t="t" r="r" b="b"/>
              <a:pathLst>
                <a:path w="217105" h="1472976" extrusionOk="0">
                  <a:moveTo>
                    <a:pt x="0" y="0"/>
                  </a:moveTo>
                  <a:lnTo>
                    <a:pt x="217105" y="0"/>
                  </a:lnTo>
                  <a:lnTo>
                    <a:pt x="217105" y="1472976"/>
                  </a:lnTo>
                  <a:lnTo>
                    <a:pt x="0" y="1472976"/>
                  </a:lnTo>
                  <a:close/>
                </a:path>
              </a:pathLst>
            </a:custGeom>
            <a:solidFill>
              <a:schemeClr val="accent1"/>
            </a:solidFill>
            <a:ln>
              <a:noFill/>
            </a:ln>
          </p:spPr>
          <p:txBody>
            <a:bodyPr/>
            <a:lstStyle/>
            <a:p>
              <a:endParaRPr lang="vi-VN" sz="900"/>
            </a:p>
          </p:txBody>
        </p:sp>
        <p:sp>
          <p:nvSpPr>
            <p:cNvPr id="126" name="Google Shape;126;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a:lnSpc>
                  <a:spcPct val="130000"/>
                </a:lnSpc>
              </a:pPr>
              <a:r>
                <a:rPr lang="en-US" sz="1750" dirty="0">
                  <a:solidFill>
                    <a:srgbClr val="3B2F20"/>
                  </a:solidFill>
                  <a:latin typeface="Montserrat"/>
                  <a:sym typeface="Montserrat"/>
                </a:rPr>
                <a:t>KHOẢNG TRẮNG</a:t>
              </a:r>
              <a:endParaRPr sz="900" dirty="0"/>
            </a:p>
          </p:txBody>
        </p:sp>
      </p:grpSp>
      <p:grpSp>
        <p:nvGrpSpPr>
          <p:cNvPr id="127" name="Google Shape;127;p15"/>
          <p:cNvGrpSpPr/>
          <p:nvPr/>
        </p:nvGrpSpPr>
        <p:grpSpPr>
          <a:xfrm rot="5400000">
            <a:off x="3384015" y="2372759"/>
            <a:ext cx="2376789" cy="2796353"/>
            <a:chOff x="0" y="-1"/>
            <a:chExt cx="6338104" cy="7456941"/>
          </a:xfrm>
        </p:grpSpPr>
        <p:sp>
          <p:nvSpPr>
            <p:cNvPr id="128" name="Google Shape;128;p15"/>
            <p:cNvSpPr txBox="1"/>
            <p:nvPr/>
          </p:nvSpPr>
          <p:spPr>
            <a:xfrm rot="16200000">
              <a:off x="605076" y="1723912"/>
              <a:ext cx="6640121" cy="4825935"/>
            </a:xfrm>
            <a:prstGeom prst="rect">
              <a:avLst/>
            </a:prstGeom>
            <a:noFill/>
            <a:ln>
              <a:noFill/>
            </a:ln>
          </p:spPr>
          <p:txBody>
            <a:bodyPr spcFirstLastPara="1" wrap="square" lIns="0" tIns="0" rIns="0" bIns="0" anchor="t" anchorCtr="0">
              <a:spAutoFit/>
            </a:bodyPr>
            <a:lstStyle/>
            <a:p>
              <a:pPr marL="269875" lvl="1" indent="-134937">
                <a:lnSpc>
                  <a:spcPct val="140016"/>
                </a:lnSpc>
                <a:buClr>
                  <a:srgbClr val="3B2F20"/>
                </a:buClr>
                <a:buSzPts val="2499"/>
                <a:buFont typeface="Arial"/>
                <a:buChar char="•"/>
              </a:pPr>
              <a:r>
                <a:rPr lang="en-US" sz="1250" dirty="0">
                  <a:solidFill>
                    <a:srgbClr val="3B2F20"/>
                  </a:solidFill>
                  <a:latin typeface=".VnArial" panose="020B7200000000000000" pitchFamily="34" charset="0"/>
                  <a:sym typeface="Cabin"/>
                </a:rPr>
                <a:t>Package.</a:t>
              </a:r>
              <a:endParaRPr sz="900" dirty="0">
                <a:latin typeface=".VnArial" panose="020B7200000000000000" pitchFamily="34" charset="0"/>
              </a:endParaRPr>
            </a:p>
            <a:p>
              <a:pPr marL="269875" lvl="1" indent="-134937">
                <a:lnSpc>
                  <a:spcPct val="140016"/>
                </a:lnSpc>
                <a:buClr>
                  <a:srgbClr val="3B2F20"/>
                </a:buClr>
                <a:buSzPts val="2499"/>
                <a:buFont typeface="Arial"/>
                <a:buChar char="•"/>
              </a:pPr>
              <a:r>
                <a:rPr lang="en-US" sz="1250" dirty="0">
                  <a:solidFill>
                    <a:srgbClr val="3B2F20"/>
                  </a:solidFill>
                  <a:latin typeface=".VnArial" panose="020B7200000000000000" pitchFamily="34" charset="0"/>
                  <a:sym typeface="Cabin"/>
                </a:rPr>
                <a:t>Class.</a:t>
              </a:r>
              <a:endParaRPr sz="900" dirty="0">
                <a:latin typeface=".VnArial" panose="020B7200000000000000" pitchFamily="34" charset="0"/>
              </a:endParaRPr>
            </a:p>
            <a:p>
              <a:pPr marL="269875" lvl="1" indent="-134938">
                <a:lnSpc>
                  <a:spcPct val="140000"/>
                </a:lnSpc>
                <a:buClr>
                  <a:srgbClr val="3B2F20"/>
                </a:buClr>
                <a:buSzPts val="2500"/>
                <a:buFont typeface="Arial"/>
                <a:buChar char="•"/>
              </a:pPr>
              <a:r>
                <a:rPr lang="en-US" sz="1250" dirty="0">
                  <a:solidFill>
                    <a:srgbClr val="3B2F20"/>
                  </a:solidFill>
                  <a:latin typeface=".VnArial" panose="020B7200000000000000" pitchFamily="34" charset="0"/>
                  <a:sym typeface="Cabin"/>
                </a:rPr>
                <a:t>Interface.</a:t>
              </a:r>
            </a:p>
            <a:p>
              <a:pPr marL="269875" lvl="1" indent="-134938">
                <a:lnSpc>
                  <a:spcPct val="140000"/>
                </a:lnSpc>
                <a:buClr>
                  <a:srgbClr val="3B2F20"/>
                </a:buClr>
                <a:buSzPts val="2500"/>
                <a:buFont typeface="Arial"/>
                <a:buChar char="•"/>
              </a:pPr>
              <a:r>
                <a:rPr lang="en-US" sz="1250" dirty="0" err="1">
                  <a:solidFill>
                    <a:srgbClr val="3B2F20"/>
                  </a:solidFill>
                  <a:latin typeface=".VnArial" panose="020B7200000000000000" pitchFamily="34" charset="0"/>
                  <a:sym typeface="Cabin"/>
                </a:rPr>
                <a:t>Phương</a:t>
              </a:r>
              <a:r>
                <a:rPr lang="en-US" sz="1250" dirty="0">
                  <a:solidFill>
                    <a:srgbClr val="3B2F20"/>
                  </a:solidFill>
                  <a:latin typeface=".VnArial" panose="020B7200000000000000" pitchFamily="34" charset="0"/>
                  <a:sym typeface="Cabin"/>
                </a:rPr>
                <a:t> </a:t>
              </a:r>
              <a:r>
                <a:rPr lang="en-US" sz="1250" dirty="0" err="1">
                  <a:solidFill>
                    <a:srgbClr val="3B2F20"/>
                  </a:solidFill>
                  <a:latin typeface=".VnArial" panose="020B7200000000000000" pitchFamily="34" charset="0"/>
                  <a:sym typeface="Cabin"/>
                </a:rPr>
                <a:t>thức</a:t>
              </a:r>
              <a:r>
                <a:rPr lang="en-US" sz="1250" dirty="0">
                  <a:solidFill>
                    <a:srgbClr val="3B2F20"/>
                  </a:solidFill>
                  <a:latin typeface=".VnArial" panose="020B7200000000000000" pitchFamily="34" charset="0"/>
                  <a:sym typeface="Cabin"/>
                </a:rPr>
                <a:t>.</a:t>
              </a:r>
            </a:p>
            <a:p>
              <a:pPr marL="269875" lvl="1" indent="-134938">
                <a:lnSpc>
                  <a:spcPct val="140000"/>
                </a:lnSpc>
                <a:buClr>
                  <a:srgbClr val="3B2F20"/>
                </a:buClr>
                <a:buSzPts val="2500"/>
                <a:buFont typeface="Arial"/>
                <a:buChar char="•"/>
              </a:pPr>
              <a:r>
                <a:rPr lang="en-US" sz="1250" dirty="0" err="1">
                  <a:solidFill>
                    <a:srgbClr val="3B2F20"/>
                  </a:solidFill>
                  <a:latin typeface=".VnArial" panose="020B7200000000000000" pitchFamily="34" charset="0"/>
                  <a:sym typeface="Cabin"/>
                </a:rPr>
                <a:t>Biến</a:t>
              </a:r>
              <a:r>
                <a:rPr lang="en-US" sz="1250" dirty="0">
                  <a:solidFill>
                    <a:srgbClr val="3B2F20"/>
                  </a:solidFill>
                  <a:latin typeface=".VnArial" panose="020B7200000000000000" pitchFamily="34" charset="0"/>
                  <a:sym typeface="Cabin"/>
                </a:rPr>
                <a:t> , </a:t>
              </a:r>
              <a:r>
                <a:rPr lang="en-US" sz="1250" dirty="0" err="1">
                  <a:solidFill>
                    <a:srgbClr val="3B2F20"/>
                  </a:solidFill>
                  <a:latin typeface=".VnArial" panose="020B7200000000000000" pitchFamily="34" charset="0"/>
                  <a:sym typeface="Cabin"/>
                </a:rPr>
                <a:t>hằng</a:t>
              </a:r>
              <a:r>
                <a:rPr lang="en-US" sz="1250" dirty="0">
                  <a:solidFill>
                    <a:srgbClr val="3B2F20"/>
                  </a:solidFill>
                  <a:latin typeface=".VnArial" panose="020B7200000000000000" pitchFamily="34" charset="0"/>
                  <a:sym typeface="Cabin"/>
                </a:rPr>
                <a:t> </a:t>
              </a:r>
              <a:r>
                <a:rPr lang="en-US" sz="1250" dirty="0" err="1">
                  <a:solidFill>
                    <a:srgbClr val="3B2F20"/>
                  </a:solidFill>
                  <a:latin typeface=".VnArial" panose="020B7200000000000000" pitchFamily="34" charset="0"/>
                  <a:sym typeface="Cabin"/>
                </a:rPr>
                <a:t>số</a:t>
              </a:r>
              <a:r>
                <a:rPr lang="en-US" sz="1250" dirty="0">
                  <a:solidFill>
                    <a:srgbClr val="3B2F20"/>
                  </a:solidFill>
                  <a:latin typeface=".VnArial" panose="020B7200000000000000" pitchFamily="34" charset="0"/>
                  <a:sym typeface="Cabin"/>
                </a:rPr>
                <a:t>.</a:t>
              </a:r>
            </a:p>
            <a:p>
              <a:pPr marL="269875" lvl="1" indent="-134938">
                <a:lnSpc>
                  <a:spcPct val="140000"/>
                </a:lnSpc>
                <a:buClr>
                  <a:srgbClr val="3B2F20"/>
                </a:buClr>
                <a:buSzPts val="2500"/>
                <a:buFont typeface="Arial"/>
                <a:buChar char="•"/>
              </a:pPr>
              <a:r>
                <a:rPr lang="en-US" sz="1250" dirty="0" err="1">
                  <a:solidFill>
                    <a:srgbClr val="3B2F20"/>
                  </a:solidFill>
                  <a:latin typeface=".VnArial" panose="020B7200000000000000" pitchFamily="34" charset="0"/>
                  <a:sym typeface="Cabin"/>
                </a:rPr>
                <a:t>Biến</a:t>
              </a:r>
              <a:r>
                <a:rPr lang="en-US" sz="1250" dirty="0">
                  <a:solidFill>
                    <a:srgbClr val="3B2F20"/>
                  </a:solidFill>
                  <a:latin typeface=".VnArial" panose="020B7200000000000000" pitchFamily="34" charset="0"/>
                  <a:sym typeface="Cabin"/>
                </a:rPr>
                <a:t> static , </a:t>
              </a:r>
              <a:r>
                <a:rPr lang="en-US" sz="1250" dirty="0" err="1">
                  <a:solidFill>
                    <a:srgbClr val="3B2F20"/>
                  </a:solidFill>
                  <a:latin typeface=".VnArial" panose="020B7200000000000000" pitchFamily="34" charset="0"/>
                  <a:sym typeface="Cabin"/>
                </a:rPr>
                <a:t>enum</a:t>
              </a:r>
              <a:r>
                <a:rPr lang="en-US" sz="1250" dirty="0">
                  <a:solidFill>
                    <a:srgbClr val="3B2F20"/>
                  </a:solidFill>
                  <a:latin typeface=".VnArial" panose="020B7200000000000000" pitchFamily="34" charset="0"/>
                  <a:sym typeface="Cabin"/>
                </a:rPr>
                <a:t>.</a:t>
              </a:r>
            </a:p>
            <a:p>
              <a:pPr marL="269875" lvl="1" indent="-134938">
                <a:lnSpc>
                  <a:spcPct val="140000"/>
                </a:lnSpc>
                <a:buClr>
                  <a:srgbClr val="3B2F20"/>
                </a:buClr>
                <a:buSzPts val="2500"/>
                <a:buFont typeface="Arial"/>
                <a:buChar char="•"/>
              </a:pPr>
              <a:endParaRPr sz="900" dirty="0"/>
            </a:p>
          </p:txBody>
        </p:sp>
        <p:sp>
          <p:nvSpPr>
            <p:cNvPr id="130" name="Google Shape;130;p15"/>
            <p:cNvSpPr/>
            <p:nvPr/>
          </p:nvSpPr>
          <p:spPr>
            <a:xfrm>
              <a:off x="0" y="-1"/>
              <a:ext cx="1099093" cy="7456940"/>
            </a:xfrm>
            <a:custGeom>
              <a:avLst/>
              <a:gdLst/>
              <a:ahLst/>
              <a:cxnLst/>
              <a:rect l="l" t="t" r="r" b="b"/>
              <a:pathLst>
                <a:path w="217105" h="1472976" extrusionOk="0">
                  <a:moveTo>
                    <a:pt x="0" y="0"/>
                  </a:moveTo>
                  <a:lnTo>
                    <a:pt x="217105" y="0"/>
                  </a:lnTo>
                  <a:lnTo>
                    <a:pt x="217105" y="1472976"/>
                  </a:lnTo>
                  <a:lnTo>
                    <a:pt x="0" y="1472976"/>
                  </a:lnTo>
                  <a:close/>
                </a:path>
              </a:pathLst>
            </a:custGeom>
            <a:solidFill>
              <a:schemeClr val="accent1"/>
            </a:solidFill>
            <a:ln>
              <a:noFill/>
            </a:ln>
          </p:spPr>
          <p:txBody>
            <a:bodyPr/>
            <a:lstStyle/>
            <a:p>
              <a:endParaRPr lang="vi-VN" sz="900"/>
            </a:p>
          </p:txBody>
        </p:sp>
        <p:sp>
          <p:nvSpPr>
            <p:cNvPr id="132" name="Google Shape;132;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a:lnSpc>
                  <a:spcPct val="130000"/>
                </a:lnSpc>
              </a:pPr>
              <a:r>
                <a:rPr lang="en-US" sz="1750" dirty="0">
                  <a:solidFill>
                    <a:srgbClr val="3B2F20"/>
                  </a:solidFill>
                  <a:latin typeface="Montserrat"/>
                  <a:sym typeface="Montserrat"/>
                </a:rPr>
                <a:t>QUY ƯỚC ĐẶT TÊN</a:t>
              </a:r>
              <a:endParaRPr sz="900" dirty="0"/>
            </a:p>
          </p:txBody>
        </p:sp>
      </p:grpSp>
      <p:grpSp>
        <p:nvGrpSpPr>
          <p:cNvPr id="134" name="Google Shape;134;p15"/>
          <p:cNvGrpSpPr/>
          <p:nvPr/>
        </p:nvGrpSpPr>
        <p:grpSpPr>
          <a:xfrm rot="5400000">
            <a:off x="6874436" y="1988248"/>
            <a:ext cx="1607774" cy="2796353"/>
            <a:chOff x="0" y="-1"/>
            <a:chExt cx="4287398" cy="7456940"/>
          </a:xfrm>
        </p:grpSpPr>
        <p:sp>
          <p:nvSpPr>
            <p:cNvPr id="135" name="Google Shape;135;p15"/>
            <p:cNvSpPr txBox="1"/>
            <p:nvPr/>
          </p:nvSpPr>
          <p:spPr>
            <a:xfrm rot="16200000">
              <a:off x="-576427" y="2593103"/>
              <a:ext cx="6855068" cy="2872582"/>
            </a:xfrm>
            <a:prstGeom prst="rect">
              <a:avLst/>
            </a:prstGeom>
            <a:noFill/>
            <a:ln>
              <a:noFill/>
            </a:ln>
          </p:spPr>
          <p:txBody>
            <a:bodyPr spcFirstLastPara="1" wrap="square" lIns="0" tIns="0" rIns="0" bIns="0" anchor="t" anchorCtr="0">
              <a:spAutoFit/>
            </a:bodyPr>
            <a:lstStyle/>
            <a:p>
              <a:pPr marL="269875" lvl="1" indent="-134937">
                <a:lnSpc>
                  <a:spcPct val="140016"/>
                </a:lnSpc>
                <a:buClr>
                  <a:srgbClr val="3B2F20"/>
                </a:buClr>
                <a:buSzPts val="2499"/>
                <a:buFont typeface="Arial"/>
                <a:buChar char="•"/>
              </a:pPr>
              <a:r>
                <a:rPr lang="en-US" sz="1250" dirty="0" err="1">
                  <a:solidFill>
                    <a:srgbClr val="3B2F20"/>
                  </a:solidFill>
                  <a:sym typeface="Cabin"/>
                </a:rPr>
                <a:t>Các</a:t>
              </a:r>
              <a:r>
                <a:rPr lang="en-US" sz="1250" dirty="0">
                  <a:solidFill>
                    <a:srgbClr val="3B2F20"/>
                  </a:solidFill>
                  <a:sym typeface="Cabin"/>
                </a:rPr>
                <a:t> </a:t>
              </a:r>
              <a:r>
                <a:rPr lang="en-US" sz="1250" dirty="0" err="1">
                  <a:solidFill>
                    <a:srgbClr val="3B2F20"/>
                  </a:solidFill>
                  <a:sym typeface="Cabin"/>
                </a:rPr>
                <a:t>quy</a:t>
              </a:r>
              <a:r>
                <a:rPr lang="en-US" sz="1250" dirty="0">
                  <a:solidFill>
                    <a:srgbClr val="3B2F20"/>
                  </a:solidFill>
                  <a:sym typeface="Cabin"/>
                </a:rPr>
                <a:t> </a:t>
              </a:r>
              <a:r>
                <a:rPr lang="en-US" sz="1250" dirty="0" err="1">
                  <a:solidFill>
                    <a:srgbClr val="3B2F20"/>
                  </a:solidFill>
                  <a:sym typeface="Cabin"/>
                </a:rPr>
                <a:t>ước</a:t>
              </a:r>
              <a:r>
                <a:rPr lang="en-US" sz="1250" dirty="0">
                  <a:solidFill>
                    <a:srgbClr val="3B2F20"/>
                  </a:solidFill>
                  <a:sym typeface="Cabin"/>
                </a:rPr>
                <a:t> </a:t>
              </a:r>
              <a:r>
                <a:rPr lang="en-US" sz="1250" dirty="0" err="1">
                  <a:solidFill>
                    <a:srgbClr val="3B2F20"/>
                  </a:solidFill>
                  <a:sym typeface="Cabin"/>
                </a:rPr>
                <a:t>khác</a:t>
              </a:r>
              <a:r>
                <a:rPr lang="en-US" sz="1250" dirty="0">
                  <a:solidFill>
                    <a:srgbClr val="3B2F20"/>
                  </a:solidFill>
                  <a:sym typeface="Cabin"/>
                </a:rPr>
                <a:t> </a:t>
              </a:r>
              <a:r>
                <a:rPr lang="en-US" sz="1250" dirty="0" err="1">
                  <a:solidFill>
                    <a:srgbClr val="3B2F20"/>
                  </a:solidFill>
                  <a:sym typeface="Cabin"/>
                </a:rPr>
                <a:t>trong</a:t>
              </a:r>
              <a:r>
                <a:rPr lang="en-US" sz="1250" dirty="0">
                  <a:solidFill>
                    <a:srgbClr val="3B2F20"/>
                  </a:solidFill>
                  <a:sym typeface="Cabin"/>
                </a:rPr>
                <a:t> coding.</a:t>
              </a:r>
            </a:p>
            <a:p>
              <a:pPr marL="269875" lvl="1" indent="-134937">
                <a:lnSpc>
                  <a:spcPct val="140016"/>
                </a:lnSpc>
                <a:buClr>
                  <a:srgbClr val="3B2F20"/>
                </a:buClr>
                <a:buSzPts val="2499"/>
                <a:buFont typeface="Arial"/>
                <a:buChar char="•"/>
              </a:pPr>
              <a:r>
                <a:rPr lang="en-US" sz="1250" dirty="0" err="1">
                  <a:solidFill>
                    <a:srgbClr val="3B2F20"/>
                  </a:solidFill>
                  <a:sym typeface="Cabin"/>
                </a:rPr>
                <a:t>Ngoặc</a:t>
              </a:r>
              <a:r>
                <a:rPr lang="en-US" sz="1250" dirty="0">
                  <a:solidFill>
                    <a:srgbClr val="3B2F20"/>
                  </a:solidFill>
                  <a:sym typeface="Cabin"/>
                </a:rPr>
                <a:t> </a:t>
              </a:r>
              <a:r>
                <a:rPr lang="en-US" sz="1250" dirty="0" err="1">
                  <a:solidFill>
                    <a:srgbClr val="3B2F20"/>
                  </a:solidFill>
                  <a:sym typeface="Cabin"/>
                </a:rPr>
                <a:t>tròn</a:t>
              </a:r>
              <a:r>
                <a:rPr lang="en-US" sz="1250" dirty="0">
                  <a:solidFill>
                    <a:srgbClr val="3B2F20"/>
                  </a:solidFill>
                  <a:sym typeface="Cabin"/>
                </a:rPr>
                <a:t>.</a:t>
              </a:r>
            </a:p>
            <a:p>
              <a:pPr marL="269875" lvl="1" indent="-134937">
                <a:lnSpc>
                  <a:spcPct val="140016"/>
                </a:lnSpc>
                <a:buClr>
                  <a:srgbClr val="3B2F20"/>
                </a:buClr>
                <a:buSzPts val="2499"/>
                <a:buFont typeface="Arial"/>
                <a:buChar char="•"/>
              </a:pPr>
              <a:r>
                <a:rPr lang="en-US" sz="1250" dirty="0" err="1">
                  <a:solidFill>
                    <a:srgbClr val="3B2F20"/>
                  </a:solidFill>
                  <a:sym typeface="Cabin"/>
                </a:rPr>
                <a:t>Dấu</a:t>
              </a:r>
              <a:r>
                <a:rPr lang="en-US" sz="1250" dirty="0">
                  <a:solidFill>
                    <a:srgbClr val="3B2F20"/>
                  </a:solidFill>
                  <a:sym typeface="Cabin"/>
                </a:rPr>
                <a:t> </a:t>
              </a:r>
              <a:r>
                <a:rPr lang="en-US" sz="1250" dirty="0" err="1">
                  <a:solidFill>
                    <a:srgbClr val="3B2F20"/>
                  </a:solidFill>
                  <a:sym typeface="Cabin"/>
                </a:rPr>
                <a:t>ngoặc</a:t>
              </a:r>
              <a:r>
                <a:rPr lang="en-US" sz="1250" dirty="0">
                  <a:solidFill>
                    <a:srgbClr val="3B2F20"/>
                  </a:solidFill>
                  <a:sym typeface="Cabin"/>
                </a:rPr>
                <a:t> </a:t>
              </a:r>
              <a:r>
                <a:rPr lang="en-US" sz="1250" dirty="0" err="1">
                  <a:solidFill>
                    <a:srgbClr val="3B2F20"/>
                  </a:solidFill>
                  <a:sym typeface="Cabin"/>
                </a:rPr>
                <a:t>nhọn</a:t>
              </a:r>
              <a:r>
                <a:rPr lang="en-US" sz="1250" dirty="0">
                  <a:solidFill>
                    <a:srgbClr val="3B2F20"/>
                  </a:solidFill>
                  <a:sym typeface="Cabin"/>
                </a:rPr>
                <a:t>.</a:t>
              </a:r>
            </a:p>
            <a:p>
              <a:pPr marL="269875" lvl="1" indent="-134937">
                <a:lnSpc>
                  <a:spcPct val="140016"/>
                </a:lnSpc>
                <a:buClr>
                  <a:srgbClr val="3B2F20"/>
                </a:buClr>
                <a:buSzPts val="2499"/>
                <a:buFont typeface="Arial"/>
                <a:buChar char="•"/>
              </a:pPr>
              <a:r>
                <a:rPr lang="en-US" sz="1250" dirty="0">
                  <a:solidFill>
                    <a:srgbClr val="3B2F20"/>
                  </a:solidFill>
                  <a:latin typeface=".VnArial" panose="020B7200000000000000" pitchFamily="34" charset="0"/>
                  <a:sym typeface="Cabin"/>
                </a:rPr>
                <a:t>Comment.</a:t>
              </a:r>
              <a:endParaRPr sz="900" dirty="0">
                <a:latin typeface=".VnArial" panose="020B7200000000000000" pitchFamily="34" charset="0"/>
              </a:endParaRPr>
            </a:p>
          </p:txBody>
        </p:sp>
        <p:sp>
          <p:nvSpPr>
            <p:cNvPr id="137" name="Google Shape;137;p15"/>
            <p:cNvSpPr/>
            <p:nvPr/>
          </p:nvSpPr>
          <p:spPr>
            <a:xfrm>
              <a:off x="0" y="-1"/>
              <a:ext cx="1099093" cy="7456940"/>
            </a:xfrm>
            <a:custGeom>
              <a:avLst/>
              <a:gdLst/>
              <a:ahLst/>
              <a:cxnLst/>
              <a:rect l="l" t="t" r="r" b="b"/>
              <a:pathLst>
                <a:path w="217105" h="1472976" extrusionOk="0">
                  <a:moveTo>
                    <a:pt x="0" y="0"/>
                  </a:moveTo>
                  <a:lnTo>
                    <a:pt x="217105" y="0"/>
                  </a:lnTo>
                  <a:lnTo>
                    <a:pt x="217105" y="1472976"/>
                  </a:lnTo>
                  <a:lnTo>
                    <a:pt x="0" y="1472976"/>
                  </a:lnTo>
                  <a:close/>
                </a:path>
              </a:pathLst>
            </a:custGeom>
            <a:solidFill>
              <a:schemeClr val="accent1"/>
            </a:solidFill>
            <a:ln>
              <a:noFill/>
            </a:ln>
          </p:spPr>
          <p:txBody>
            <a:bodyPr/>
            <a:lstStyle/>
            <a:p>
              <a:endParaRPr lang="vi-VN" sz="900"/>
            </a:p>
          </p:txBody>
        </p:sp>
        <p:sp>
          <p:nvSpPr>
            <p:cNvPr id="139" name="Google Shape;139;p15"/>
            <p:cNvSpPr txBox="1"/>
            <p:nvPr/>
          </p:nvSpPr>
          <p:spPr>
            <a:xfrm rot="16200000">
              <a:off x="-2800661" y="3261676"/>
              <a:ext cx="6855068" cy="933589"/>
            </a:xfrm>
            <a:prstGeom prst="rect">
              <a:avLst/>
            </a:prstGeom>
            <a:noFill/>
            <a:ln>
              <a:noFill/>
            </a:ln>
          </p:spPr>
          <p:txBody>
            <a:bodyPr spcFirstLastPara="1" wrap="square" lIns="0" tIns="0" rIns="0" bIns="0" anchor="t" anchorCtr="0">
              <a:spAutoFit/>
            </a:bodyPr>
            <a:lstStyle/>
            <a:p>
              <a:pPr>
                <a:lnSpc>
                  <a:spcPct val="130000"/>
                </a:lnSpc>
              </a:pPr>
              <a:r>
                <a:rPr lang="en-US" sz="1750" dirty="0">
                  <a:solidFill>
                    <a:srgbClr val="3B2F20"/>
                  </a:solidFill>
                  <a:latin typeface="Montserrat"/>
                  <a:sym typeface="Montserrat"/>
                </a:rPr>
                <a:t>QUY ƯỚC KHÁC</a:t>
              </a:r>
              <a:endParaRPr sz="900" dirty="0"/>
            </a:p>
          </p:txBody>
        </p:sp>
      </p:grpSp>
      <p:sp>
        <p:nvSpPr>
          <p:cNvPr id="140" name="Google Shape;140;p15"/>
          <p:cNvSpPr txBox="1"/>
          <p:nvPr/>
        </p:nvSpPr>
        <p:spPr>
          <a:xfrm>
            <a:off x="271961" y="509588"/>
            <a:ext cx="6270879" cy="1384995"/>
          </a:xfrm>
          <a:prstGeom prst="rect">
            <a:avLst/>
          </a:prstGeom>
          <a:noFill/>
          <a:ln>
            <a:noFill/>
          </a:ln>
        </p:spPr>
        <p:txBody>
          <a:bodyPr spcFirstLastPara="1" wrap="square" lIns="0" tIns="0" rIns="0" bIns="0" anchor="t" anchorCtr="0">
            <a:spAutoFit/>
          </a:bodyPr>
          <a:lstStyle/>
          <a:p>
            <a:pPr>
              <a:lnSpc>
                <a:spcPct val="120000"/>
              </a:lnSpc>
            </a:pPr>
            <a:r>
              <a:rPr lang="en-US" sz="3750" dirty="0">
                <a:solidFill>
                  <a:srgbClr val="3B2F20"/>
                </a:solidFill>
                <a:latin typeface="Montserrat"/>
                <a:sym typeface="Montserrat"/>
              </a:rPr>
              <a:t>TIÊU CHUẨN CODING TRONG JAVA</a:t>
            </a:r>
            <a:endParaRPr sz="900" dirty="0"/>
          </a:p>
        </p:txBody>
      </p:sp>
      <p:pic>
        <p:nvPicPr>
          <p:cNvPr id="4" name="picture 35">
            <a:extLst>
              <a:ext uri="{FF2B5EF4-FFF2-40B4-BE49-F238E27FC236}">
                <a16:creationId xmlns:a16="http://schemas.microsoft.com/office/drawing/2014/main" id="{1C682999-184C-F8FC-8A82-2D137058CFB2}"/>
              </a:ext>
            </a:extLst>
          </p:cNvPr>
          <p:cNvPicPr>
            <a:picLocks noChangeAspect="1"/>
          </p:cNvPicPr>
          <p:nvPr/>
        </p:nvPicPr>
        <p:blipFill rotWithShape="1">
          <a:blip r:embed="rId3"/>
          <a:srcRect t="8711" r="6140"/>
          <a:stretch/>
        </p:blipFill>
        <p:spPr>
          <a:xfrm rot="21600000">
            <a:off x="6280143" y="0"/>
            <a:ext cx="2863857" cy="23957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Các</a:t>
            </a:r>
            <a:r>
              <a:rPr lang="en-US" sz="3750" dirty="0">
                <a:solidFill>
                  <a:srgbClr val="3B2F20"/>
                </a:solidFill>
                <a:latin typeface="Montserrat"/>
                <a:sym typeface="Montserrat"/>
              </a:rPr>
              <a:t> </a:t>
            </a:r>
            <a:r>
              <a:rPr lang="en-US" sz="3750" dirty="0" err="1">
                <a:solidFill>
                  <a:srgbClr val="3B2F20"/>
                </a:solidFill>
                <a:latin typeface="Montserrat"/>
                <a:sym typeface="Montserrat"/>
              </a:rPr>
              <a:t>quy</a:t>
            </a:r>
            <a:r>
              <a:rPr lang="en-US" sz="3750" dirty="0">
                <a:solidFill>
                  <a:srgbClr val="3B2F20"/>
                </a:solidFill>
                <a:latin typeface="Montserrat"/>
                <a:sym typeface="Montserrat"/>
              </a:rPr>
              <a:t> </a:t>
            </a:r>
            <a:r>
              <a:rPr lang="en-US" sz="3750" dirty="0" err="1">
                <a:solidFill>
                  <a:srgbClr val="3B2F20"/>
                </a:solidFill>
                <a:latin typeface="Montserrat"/>
                <a:sym typeface="Montserrat"/>
              </a:rPr>
              <a:t>tắt</a:t>
            </a:r>
            <a:r>
              <a:rPr lang="en-US" sz="3750" dirty="0">
                <a:solidFill>
                  <a:srgbClr val="3B2F20"/>
                </a:solidFill>
                <a:latin typeface="Montserrat"/>
                <a:sym typeface="Montserrat"/>
              </a:rPr>
              <a:t> </a:t>
            </a:r>
            <a:r>
              <a:rPr lang="en-US" sz="3750" dirty="0" err="1">
                <a:solidFill>
                  <a:srgbClr val="3B2F20"/>
                </a:solidFill>
                <a:latin typeface="Montserrat"/>
                <a:sym typeface="Montserrat"/>
              </a:rPr>
              <a:t>về</a:t>
            </a:r>
            <a:r>
              <a:rPr lang="en-US" sz="3750" dirty="0">
                <a:solidFill>
                  <a:srgbClr val="3B2F20"/>
                </a:solidFill>
                <a:latin typeface="Montserrat"/>
                <a:sym typeface="Montserrat"/>
              </a:rPr>
              <a:t> </a:t>
            </a:r>
            <a:r>
              <a:rPr lang="en-US" sz="3750" dirty="0" err="1">
                <a:solidFill>
                  <a:srgbClr val="3B2F20"/>
                </a:solidFill>
                <a:latin typeface="Montserrat"/>
                <a:sym typeface="Montserrat"/>
              </a:rPr>
              <a:t>khoảng</a:t>
            </a:r>
            <a:r>
              <a:rPr lang="en-US" sz="3750" dirty="0">
                <a:solidFill>
                  <a:srgbClr val="3B2F20"/>
                </a:solidFill>
                <a:latin typeface="Montserrat"/>
                <a:sym typeface="Montserrat"/>
              </a:rPr>
              <a:t> </a:t>
            </a:r>
            <a:r>
              <a:rPr lang="en-US" sz="3750" dirty="0" err="1">
                <a:solidFill>
                  <a:srgbClr val="3B2F20"/>
                </a:solidFill>
                <a:latin typeface="Montserrat"/>
                <a:sym typeface="Montserrat"/>
              </a:rPr>
              <a:t>trắng</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350184" y="1282530"/>
            <a:ext cx="8526288" cy="21185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Thụt</a:t>
            </a:r>
            <a:r>
              <a:rPr lang="en-US" dirty="0"/>
              <a:t> </a:t>
            </a:r>
            <a:r>
              <a:rPr lang="en-US" dirty="0" err="1"/>
              <a:t>đầu</a:t>
            </a:r>
            <a:r>
              <a:rPr lang="en-US" dirty="0"/>
              <a:t> </a:t>
            </a:r>
            <a:r>
              <a:rPr lang="en-US" dirty="0" err="1"/>
              <a:t>dòng</a:t>
            </a:r>
            <a:r>
              <a:rPr lang="en-US" dirty="0"/>
              <a:t> : Hai </a:t>
            </a:r>
            <a:r>
              <a:rPr lang="en-US" dirty="0" err="1"/>
              <a:t>dòng</a:t>
            </a:r>
            <a:r>
              <a:rPr lang="en-US" dirty="0"/>
              <a:t> code </a:t>
            </a:r>
            <a:r>
              <a:rPr lang="en-US" dirty="0" err="1"/>
              <a:t>cách</a:t>
            </a:r>
            <a:r>
              <a:rPr lang="en-US" dirty="0"/>
              <a:t> </a:t>
            </a:r>
            <a:r>
              <a:rPr lang="en-US" dirty="0" err="1"/>
              <a:t>nhau</a:t>
            </a:r>
            <a:r>
              <a:rPr lang="en-US" dirty="0"/>
              <a:t> </a:t>
            </a:r>
            <a:r>
              <a:rPr lang="en-US" dirty="0" err="1"/>
              <a:t>một</a:t>
            </a:r>
            <a:r>
              <a:rPr lang="en-US" dirty="0"/>
              <a:t> </a:t>
            </a:r>
            <a:r>
              <a:rPr lang="en-US" dirty="0" err="1"/>
              <a:t>bật</a:t>
            </a:r>
            <a:r>
              <a:rPr lang="en-US" dirty="0"/>
              <a:t> </a:t>
            </a:r>
            <a:r>
              <a:rPr lang="en-US" dirty="0" err="1"/>
              <a:t>thì</a:t>
            </a:r>
            <a:r>
              <a:rPr lang="en-US" dirty="0"/>
              <a:t> </a:t>
            </a:r>
            <a:r>
              <a:rPr lang="en-US" dirty="0" err="1"/>
              <a:t>sẽ</a:t>
            </a:r>
            <a:r>
              <a:rPr lang="en-US" dirty="0"/>
              <a:t> </a:t>
            </a:r>
            <a:r>
              <a:rPr lang="en-US" dirty="0" err="1"/>
              <a:t>cách</a:t>
            </a:r>
            <a:r>
              <a:rPr lang="en-US" dirty="0"/>
              <a:t> </a:t>
            </a:r>
            <a:r>
              <a:rPr lang="en-US" dirty="0" err="1"/>
              <a:t>nhau</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thụt</a:t>
            </a:r>
            <a:r>
              <a:rPr lang="en-US" dirty="0"/>
              <a:t> </a:t>
            </a:r>
            <a:r>
              <a:rPr lang="en-US" dirty="0" err="1"/>
              <a:t>đầu</a:t>
            </a:r>
            <a:r>
              <a:rPr lang="en-US" dirty="0"/>
              <a:t> </a:t>
            </a:r>
            <a:r>
              <a:rPr lang="en-US" dirty="0" err="1"/>
              <a:t>dòng</a:t>
            </a:r>
            <a:r>
              <a:rPr lang="en-US" dirty="0"/>
              <a:t> .</a:t>
            </a:r>
          </a:p>
          <a:p>
            <a:pPr marL="285750" indent="-285750">
              <a:lnSpc>
                <a:spcPct val="150000"/>
              </a:lnSpc>
              <a:buFontTx/>
              <a:buChar char="-"/>
            </a:pPr>
            <a:r>
              <a:rPr lang="en-US" dirty="0"/>
              <a:t>1 </a:t>
            </a:r>
            <a:r>
              <a:rPr lang="en-US" dirty="0" err="1"/>
              <a:t>đơn</a:t>
            </a:r>
            <a:r>
              <a:rPr lang="en-US" dirty="0"/>
              <a:t> </a:t>
            </a:r>
            <a:r>
              <a:rPr lang="en-US" dirty="0" err="1"/>
              <a:t>vị</a:t>
            </a:r>
            <a:r>
              <a:rPr lang="en-US" dirty="0"/>
              <a:t> </a:t>
            </a:r>
            <a:r>
              <a:rPr lang="en-US" dirty="0" err="1"/>
              <a:t>thụt</a:t>
            </a:r>
            <a:r>
              <a:rPr lang="en-US" dirty="0"/>
              <a:t> </a:t>
            </a:r>
            <a:r>
              <a:rPr lang="en-US" dirty="0" err="1"/>
              <a:t>đầu</a:t>
            </a:r>
            <a:r>
              <a:rPr lang="en-US" dirty="0"/>
              <a:t> </a:t>
            </a:r>
            <a:r>
              <a:rPr lang="en-US" dirty="0" err="1"/>
              <a:t>dòng</a:t>
            </a:r>
            <a:r>
              <a:rPr lang="en-US" dirty="0"/>
              <a:t>  = 1 tab . </a:t>
            </a:r>
            <a:r>
              <a:rPr lang="en-US" dirty="0" err="1"/>
              <a:t>Hoặc</a:t>
            </a:r>
            <a:r>
              <a:rPr lang="en-US" dirty="0"/>
              <a:t> 1 </a:t>
            </a:r>
            <a:r>
              <a:rPr lang="en-US" dirty="0" err="1"/>
              <a:t>đơn</a:t>
            </a:r>
            <a:r>
              <a:rPr lang="en-US" dirty="0"/>
              <a:t> </a:t>
            </a:r>
            <a:r>
              <a:rPr lang="en-US" dirty="0" err="1"/>
              <a:t>vị</a:t>
            </a:r>
            <a:r>
              <a:rPr lang="en-US" dirty="0"/>
              <a:t> </a:t>
            </a:r>
            <a:r>
              <a:rPr lang="en-US" dirty="0" err="1"/>
              <a:t>thụt</a:t>
            </a:r>
            <a:r>
              <a:rPr lang="en-US" dirty="0"/>
              <a:t> </a:t>
            </a:r>
            <a:r>
              <a:rPr lang="en-US" dirty="0" err="1"/>
              <a:t>đầu</a:t>
            </a:r>
            <a:r>
              <a:rPr lang="en-US" dirty="0"/>
              <a:t> </a:t>
            </a:r>
            <a:r>
              <a:rPr lang="en-US" dirty="0" err="1"/>
              <a:t>dòng</a:t>
            </a:r>
            <a:r>
              <a:rPr lang="en-US" dirty="0"/>
              <a:t> = 5 </a:t>
            </a:r>
            <a:r>
              <a:rPr lang="en-US" dirty="0" err="1"/>
              <a:t>khoảng</a:t>
            </a:r>
            <a:r>
              <a:rPr lang="en-US" dirty="0"/>
              <a:t> </a:t>
            </a:r>
            <a:r>
              <a:rPr lang="en-US" dirty="0" err="1"/>
              <a:t>trắng</a:t>
            </a:r>
            <a:r>
              <a:rPr lang="en-US" dirty="0"/>
              <a:t>.</a:t>
            </a:r>
          </a:p>
          <a:p>
            <a:pPr marL="285750" indent="-285750">
              <a:lnSpc>
                <a:spcPct val="150000"/>
              </a:lnSpc>
              <a:buFont typeface="Arial" panose="020B0604020202020204" pitchFamily="34" charset="0"/>
              <a:buChar char="•"/>
            </a:pPr>
            <a:r>
              <a:rPr lang="en-US" dirty="0"/>
              <a:t>Hai block code </a:t>
            </a:r>
            <a:r>
              <a:rPr lang="en-US" dirty="0" err="1"/>
              <a:t>cách</a:t>
            </a:r>
            <a:r>
              <a:rPr lang="en-US" dirty="0"/>
              <a:t> </a:t>
            </a:r>
            <a:r>
              <a:rPr lang="en-US" dirty="0" err="1"/>
              <a:t>nhau</a:t>
            </a:r>
            <a:r>
              <a:rPr lang="en-US" dirty="0"/>
              <a:t> </a:t>
            </a:r>
            <a:r>
              <a:rPr lang="en-US" dirty="0" err="1"/>
              <a:t>một</a:t>
            </a:r>
            <a:r>
              <a:rPr lang="en-US" dirty="0"/>
              <a:t> </a:t>
            </a:r>
            <a:r>
              <a:rPr lang="en-US" dirty="0" err="1"/>
              <a:t>dòng</a:t>
            </a:r>
            <a:r>
              <a:rPr lang="en-US" dirty="0"/>
              <a:t> </a:t>
            </a:r>
            <a:r>
              <a:rPr lang="en-US" dirty="0" err="1"/>
              <a:t>trống</a:t>
            </a:r>
            <a:r>
              <a:rPr lang="en-US" dirty="0"/>
              <a:t> ( </a:t>
            </a:r>
            <a:r>
              <a:rPr lang="en-US" dirty="0" err="1"/>
              <a:t>những</a:t>
            </a:r>
            <a:r>
              <a:rPr lang="en-US" dirty="0"/>
              <a:t> </a:t>
            </a:r>
            <a:r>
              <a:rPr lang="en-US" dirty="0" err="1"/>
              <a:t>dòng</a:t>
            </a:r>
            <a:r>
              <a:rPr lang="en-US" dirty="0"/>
              <a:t> code </a:t>
            </a:r>
            <a:r>
              <a:rPr lang="en-US" dirty="0" err="1"/>
              <a:t>cùng</a:t>
            </a:r>
            <a:r>
              <a:rPr lang="en-US" dirty="0"/>
              <a:t> </a:t>
            </a:r>
            <a:r>
              <a:rPr lang="en-US" dirty="0" err="1"/>
              <a:t>thực</a:t>
            </a:r>
            <a:r>
              <a:rPr lang="en-US" dirty="0"/>
              <a:t> </a:t>
            </a:r>
            <a:r>
              <a:rPr lang="en-US" dirty="0" err="1"/>
              <a:t>hiện</a:t>
            </a:r>
            <a:r>
              <a:rPr lang="en-US" dirty="0"/>
              <a:t> </a:t>
            </a:r>
            <a:r>
              <a:rPr lang="en-US" dirty="0" err="1"/>
              <a:t>chung</a:t>
            </a:r>
            <a:r>
              <a:rPr lang="en-US" dirty="0"/>
              <a:t> </a:t>
            </a:r>
            <a:r>
              <a:rPr lang="en-US" dirty="0" err="1"/>
              <a:t>một</a:t>
            </a:r>
            <a:r>
              <a:rPr lang="en-US" dirty="0"/>
              <a:t> </a:t>
            </a:r>
            <a:r>
              <a:rPr lang="en-US" dirty="0" err="1"/>
              <a:t>công</a:t>
            </a:r>
            <a:r>
              <a:rPr lang="en-US" dirty="0"/>
              <a:t> </a:t>
            </a:r>
            <a:r>
              <a:rPr lang="en-US" dirty="0" err="1"/>
              <a:t>việc</a:t>
            </a:r>
            <a:r>
              <a:rPr lang="en-US" dirty="0"/>
              <a:t> </a:t>
            </a:r>
            <a:r>
              <a:rPr lang="en-US" dirty="0" err="1"/>
              <a:t>thì</a:t>
            </a:r>
            <a:r>
              <a:rPr lang="en-US" dirty="0"/>
              <a:t> </a:t>
            </a:r>
            <a:r>
              <a:rPr lang="en-US" dirty="0" err="1"/>
              <a:t>gom</a:t>
            </a:r>
            <a:r>
              <a:rPr lang="en-US" dirty="0"/>
              <a:t> </a:t>
            </a:r>
            <a:r>
              <a:rPr lang="en-US" dirty="0" err="1"/>
              <a:t>thành</a:t>
            </a:r>
            <a:r>
              <a:rPr lang="en-US" dirty="0"/>
              <a:t> 1 block ).</a:t>
            </a:r>
          </a:p>
        </p:txBody>
      </p:sp>
      <p:pic>
        <p:nvPicPr>
          <p:cNvPr id="3" name="picture 35">
            <a:extLst>
              <a:ext uri="{FF2B5EF4-FFF2-40B4-BE49-F238E27FC236}">
                <a16:creationId xmlns:a16="http://schemas.microsoft.com/office/drawing/2014/main" id="{A9DB27CE-A4BE-D49F-6793-E785C161BA9A}"/>
              </a:ext>
            </a:extLst>
          </p:cNvPr>
          <p:cNvPicPr>
            <a:picLocks noChangeAspect="1"/>
          </p:cNvPicPr>
          <p:nvPr/>
        </p:nvPicPr>
        <p:blipFill rotWithShape="1">
          <a:blip r:embed="rId3"/>
          <a:srcRect t="8711" r="6140"/>
          <a:stretch/>
        </p:blipFill>
        <p:spPr>
          <a:xfrm rot="10800000">
            <a:off x="0" y="2747749"/>
            <a:ext cx="2863857" cy="2395751"/>
          </a:xfrm>
          <a:prstGeom prst="rect">
            <a:avLst/>
          </a:prstGeom>
        </p:spPr>
      </p:pic>
    </p:spTree>
    <p:extLst>
      <p:ext uri="{BB962C8B-B14F-4D97-AF65-F5344CB8AC3E}">
        <p14:creationId xmlns:p14="http://schemas.microsoft.com/office/powerpoint/2010/main" val="15243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par>
                                <p:cTn id="11" presetID="10" presetClass="entr" presetSubtype="0" fill="hold" nodeType="withEffect">
                                  <p:stCondLst>
                                    <p:cond delay="0"/>
                                  </p:stCondLst>
                                  <p:childTnLst>
                                    <p:set>
                                      <p:cBhvr>
                                        <p:cTn id="12" dur="1" fill="hold">
                                          <p:stCondLst>
                                            <p:cond delay="0"/>
                                          </p:stCondLst>
                                        </p:cTn>
                                        <p:tgtEl>
                                          <p:spTgt spid="258"/>
                                        </p:tgtEl>
                                        <p:attrNameLst>
                                          <p:attrName>style.visibility</p:attrName>
                                        </p:attrNameLst>
                                      </p:cBhvr>
                                      <p:to>
                                        <p:strVal val="visible"/>
                                      </p:to>
                                    </p:set>
                                    <p:animEffect transition="in" filter="fade">
                                      <p:cBhvr>
                                        <p:cTn id="13" dur="500"/>
                                        <p:tgtEl>
                                          <p:spTgt spid="2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Các</a:t>
            </a:r>
            <a:r>
              <a:rPr lang="en-US" sz="3750" dirty="0">
                <a:solidFill>
                  <a:srgbClr val="3B2F20"/>
                </a:solidFill>
                <a:latin typeface="Montserrat"/>
                <a:sym typeface="Montserrat"/>
              </a:rPr>
              <a:t> </a:t>
            </a:r>
            <a:r>
              <a:rPr lang="en-US" sz="3750" dirty="0" err="1">
                <a:solidFill>
                  <a:srgbClr val="3B2F20"/>
                </a:solidFill>
                <a:latin typeface="Montserrat"/>
                <a:sym typeface="Montserrat"/>
              </a:rPr>
              <a:t>quy</a:t>
            </a:r>
            <a:r>
              <a:rPr lang="en-US" sz="3750" dirty="0">
                <a:solidFill>
                  <a:srgbClr val="3B2F20"/>
                </a:solidFill>
                <a:latin typeface="Montserrat"/>
                <a:sym typeface="Montserrat"/>
              </a:rPr>
              <a:t> </a:t>
            </a:r>
            <a:r>
              <a:rPr lang="en-US" sz="3750" dirty="0" err="1">
                <a:solidFill>
                  <a:srgbClr val="3B2F20"/>
                </a:solidFill>
                <a:latin typeface="Montserrat"/>
                <a:sym typeface="Montserrat"/>
              </a:rPr>
              <a:t>tắt</a:t>
            </a:r>
            <a:r>
              <a:rPr lang="en-US" sz="3750" dirty="0">
                <a:solidFill>
                  <a:srgbClr val="3B2F20"/>
                </a:solidFill>
                <a:latin typeface="Montserrat"/>
                <a:sym typeface="Montserrat"/>
              </a:rPr>
              <a:t> </a:t>
            </a:r>
            <a:r>
              <a:rPr lang="en-US" sz="3750" dirty="0" err="1">
                <a:solidFill>
                  <a:srgbClr val="3B2F20"/>
                </a:solidFill>
                <a:latin typeface="Montserrat"/>
                <a:sym typeface="Montserrat"/>
              </a:rPr>
              <a:t>đặt</a:t>
            </a:r>
            <a:r>
              <a:rPr lang="en-US" sz="3750" dirty="0">
                <a:solidFill>
                  <a:srgbClr val="3B2F20"/>
                </a:solidFill>
                <a:latin typeface="Montserrat"/>
                <a:sym typeface="Montserrat"/>
              </a:rPr>
              <a:t> </a:t>
            </a:r>
            <a:r>
              <a:rPr lang="en-US" sz="3750" dirty="0" err="1">
                <a:solidFill>
                  <a:srgbClr val="3B2F20"/>
                </a:solidFill>
                <a:latin typeface="Montserrat"/>
                <a:sym typeface="Montserrat"/>
              </a:rPr>
              <a:t>tên</a:t>
            </a:r>
            <a:r>
              <a:rPr lang="en-US" sz="3750" dirty="0">
                <a:solidFill>
                  <a:srgbClr val="3B2F20"/>
                </a:solidFill>
                <a:latin typeface="Montserrat"/>
                <a:sym typeface="Montserrat"/>
              </a:rPr>
              <a:t> </a:t>
            </a:r>
            <a:r>
              <a:rPr lang="en-US" sz="3750" dirty="0" err="1">
                <a:solidFill>
                  <a:srgbClr val="3B2F20"/>
                </a:solidFill>
                <a:latin typeface="Montserrat"/>
                <a:sym typeface="Montserrat"/>
              </a:rPr>
              <a:t>trong</a:t>
            </a:r>
            <a:r>
              <a:rPr lang="en-US" sz="3750" dirty="0">
                <a:solidFill>
                  <a:srgbClr val="3B2F20"/>
                </a:solidFill>
                <a:latin typeface="Montserrat"/>
                <a:sym typeface="Montserrat"/>
              </a:rPr>
              <a:t> Java</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350184" y="1282530"/>
            <a:ext cx="7916501" cy="3780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Tên</a:t>
            </a:r>
            <a:r>
              <a:rPr lang="en-US" dirty="0"/>
              <a:t>  Package </a:t>
            </a:r>
            <a:r>
              <a:rPr lang="en-US" dirty="0" err="1"/>
              <a:t>thường</a:t>
            </a:r>
            <a:r>
              <a:rPr lang="en-US" dirty="0"/>
              <a:t> </a:t>
            </a:r>
            <a:r>
              <a:rPr lang="en-US" dirty="0" err="1"/>
              <a:t>được</a:t>
            </a:r>
            <a:r>
              <a:rPr lang="en-US" dirty="0"/>
              <a:t> </a:t>
            </a:r>
            <a:r>
              <a:rPr lang="en-US" dirty="0" err="1"/>
              <a:t>viết</a:t>
            </a:r>
            <a:r>
              <a:rPr lang="en-US" dirty="0"/>
              <a:t> </a:t>
            </a:r>
            <a:r>
              <a:rPr lang="en-US" dirty="0" err="1"/>
              <a:t>thường</a:t>
            </a:r>
            <a:r>
              <a:rPr lang="en-US" dirty="0"/>
              <a:t> . </a:t>
            </a:r>
            <a:r>
              <a:rPr lang="en-US" dirty="0" err="1"/>
              <a:t>Đối</a:t>
            </a:r>
            <a:r>
              <a:rPr lang="en-US" dirty="0"/>
              <a:t> </a:t>
            </a:r>
            <a:r>
              <a:rPr lang="en-US" dirty="0" err="1"/>
              <a:t>với</a:t>
            </a:r>
            <a:r>
              <a:rPr lang="en-US" dirty="0"/>
              <a:t> </a:t>
            </a:r>
            <a:r>
              <a:rPr lang="en-US" dirty="0" err="1"/>
              <a:t>các</a:t>
            </a:r>
            <a:r>
              <a:rPr lang="en-US" dirty="0"/>
              <a:t> </a:t>
            </a:r>
            <a:r>
              <a:rPr lang="en-US" dirty="0" err="1"/>
              <a:t>dự</a:t>
            </a:r>
            <a:r>
              <a:rPr lang="en-US" dirty="0"/>
              <a:t> </a:t>
            </a:r>
            <a:r>
              <a:rPr lang="en-US" dirty="0" err="1"/>
              <a:t>án</a:t>
            </a:r>
            <a:r>
              <a:rPr lang="en-US" dirty="0"/>
              <a:t> </a:t>
            </a:r>
            <a:r>
              <a:rPr lang="en-US" dirty="0" err="1"/>
              <a:t>nhỏ</a:t>
            </a:r>
            <a:r>
              <a:rPr lang="en-US" dirty="0"/>
              <a:t>, </a:t>
            </a:r>
            <a:r>
              <a:rPr lang="en-US" dirty="0" err="1"/>
              <a:t>bạn</a:t>
            </a:r>
            <a:r>
              <a:rPr lang="en-US" dirty="0"/>
              <a:t> </a:t>
            </a:r>
            <a:r>
              <a:rPr lang="en-US" dirty="0" err="1"/>
              <a:t>chỉ</a:t>
            </a:r>
            <a:r>
              <a:rPr lang="en-US" dirty="0"/>
              <a:t> </a:t>
            </a:r>
            <a:r>
              <a:rPr lang="en-US" dirty="0" err="1"/>
              <a:t>cần</a:t>
            </a:r>
            <a:r>
              <a:rPr lang="en-US" dirty="0"/>
              <a:t> </a:t>
            </a:r>
            <a:r>
              <a:rPr lang="en-US" dirty="0" err="1"/>
              <a:t>đặt</a:t>
            </a:r>
            <a:r>
              <a:rPr lang="en-US" dirty="0"/>
              <a:t> </a:t>
            </a:r>
            <a:r>
              <a:rPr lang="en-US" dirty="0" err="1"/>
              <a:t>tên</a:t>
            </a:r>
            <a:r>
              <a:rPr lang="en-US" dirty="0"/>
              <a:t> </a:t>
            </a:r>
            <a:r>
              <a:rPr lang="en-US" dirty="0" err="1"/>
              <a:t>cho</a:t>
            </a:r>
            <a:r>
              <a:rPr lang="en-US" dirty="0"/>
              <a:t> </a:t>
            </a:r>
            <a:r>
              <a:rPr lang="en-US" dirty="0" err="1"/>
              <a:t>nó</a:t>
            </a:r>
            <a:r>
              <a:rPr lang="en-US" dirty="0"/>
              <a:t> </a:t>
            </a:r>
            <a:r>
              <a:rPr lang="en-US" dirty="0" err="1"/>
              <a:t>đơn</a:t>
            </a:r>
            <a:r>
              <a:rPr lang="en-US" dirty="0"/>
              <a:t> </a:t>
            </a:r>
            <a:r>
              <a:rPr lang="en-US" dirty="0" err="1"/>
              <a:t>giản</a:t>
            </a:r>
            <a:r>
              <a:rPr lang="en-US" dirty="0"/>
              <a:t> </a:t>
            </a:r>
            <a:r>
              <a:rPr lang="en-US" dirty="0" err="1"/>
              <a:t>nhưng</a:t>
            </a:r>
            <a:r>
              <a:rPr lang="en-US" dirty="0"/>
              <a:t> </a:t>
            </a:r>
            <a:r>
              <a:rPr lang="en-US" dirty="0" err="1"/>
              <a:t>phải</a:t>
            </a:r>
            <a:r>
              <a:rPr lang="en-US" dirty="0"/>
              <a:t> </a:t>
            </a:r>
            <a:r>
              <a:rPr lang="en-US" dirty="0" err="1"/>
              <a:t>có</a:t>
            </a:r>
            <a:r>
              <a:rPr lang="en-US" dirty="0"/>
              <a:t> ý </a:t>
            </a:r>
            <a:r>
              <a:rPr lang="en-US" dirty="0" err="1"/>
              <a:t>nghĩa</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dự</a:t>
            </a:r>
            <a:r>
              <a:rPr lang="en-US" dirty="0"/>
              <a:t> </a:t>
            </a:r>
            <a:r>
              <a:rPr lang="en-US" dirty="0" err="1"/>
              <a:t>án</a:t>
            </a:r>
            <a:r>
              <a:rPr lang="en-US" dirty="0"/>
              <a:t> </a:t>
            </a:r>
            <a:r>
              <a:rPr lang="en-US" dirty="0" err="1"/>
              <a:t>lớn</a:t>
            </a:r>
            <a:r>
              <a:rPr lang="en-US" dirty="0"/>
              <a:t> , </a:t>
            </a:r>
            <a:r>
              <a:rPr lang="en-US" dirty="0" err="1"/>
              <a:t>thông</a:t>
            </a:r>
            <a:r>
              <a:rPr lang="en-US" dirty="0"/>
              <a:t> </a:t>
            </a:r>
            <a:r>
              <a:rPr lang="en-US" dirty="0" err="1"/>
              <a:t>thường</a:t>
            </a:r>
            <a:r>
              <a:rPr lang="en-US" dirty="0"/>
              <a:t> </a:t>
            </a:r>
            <a:r>
              <a:rPr lang="en-US" dirty="0" err="1"/>
              <a:t>tên</a:t>
            </a:r>
            <a:r>
              <a:rPr lang="en-US" dirty="0"/>
              <a:t> package </a:t>
            </a:r>
            <a:r>
              <a:rPr lang="en-US" dirty="0" err="1"/>
              <a:t>sẽ</a:t>
            </a:r>
            <a:r>
              <a:rPr lang="en-US" dirty="0"/>
              <a:t> </a:t>
            </a:r>
            <a:r>
              <a:rPr lang="en-US" dirty="0" err="1"/>
              <a:t>bắt</a:t>
            </a:r>
            <a:r>
              <a:rPr lang="en-US" dirty="0"/>
              <a:t> </a:t>
            </a:r>
            <a:r>
              <a:rPr lang="en-US" dirty="0" err="1"/>
              <a:t>đầu</a:t>
            </a:r>
            <a:r>
              <a:rPr lang="en-US" dirty="0"/>
              <a:t> </a:t>
            </a:r>
            <a:r>
              <a:rPr lang="en-US" dirty="0" err="1"/>
              <a:t>bằng</a:t>
            </a:r>
            <a:r>
              <a:rPr lang="en-US" dirty="0"/>
              <a:t> domain </a:t>
            </a:r>
            <a:r>
              <a:rPr lang="en-US" dirty="0" err="1"/>
              <a:t>công</a:t>
            </a:r>
            <a:r>
              <a:rPr lang="en-US" dirty="0"/>
              <a:t> ty .</a:t>
            </a:r>
          </a:p>
          <a:p>
            <a:pPr marL="285750" indent="-285750">
              <a:lnSpc>
                <a:spcPct val="150000"/>
              </a:lnSpc>
              <a:buFontTx/>
              <a:buChar char="-"/>
            </a:pPr>
            <a:r>
              <a:rPr lang="en-US" dirty="0"/>
              <a:t>VD : </a:t>
            </a:r>
            <a:r>
              <a:rPr lang="en-US" sz="1800" dirty="0">
                <a:effectLst/>
                <a:latin typeface="Consolas" panose="020B0609020204030204" pitchFamily="49" charset="0"/>
                <a:ea typeface="Times New Roman" panose="02020603050405020304" pitchFamily="18" charset="0"/>
                <a:cs typeface="Times New Roman" panose="02020603050405020304" pitchFamily="18" charset="0"/>
              </a:rPr>
              <a:t>package </a:t>
            </a:r>
            <a:r>
              <a:rPr lang="en-US" sz="1800" dirty="0" err="1">
                <a:effectLst/>
                <a:latin typeface="Consolas" panose="020B0609020204030204" pitchFamily="49" charset="0"/>
                <a:ea typeface="Times New Roman" panose="02020603050405020304" pitchFamily="18" charset="0"/>
                <a:cs typeface="Times New Roman" panose="02020603050405020304" pitchFamily="18" charset="0"/>
              </a:rPr>
              <a:t>com.mycompany.utilities</a:t>
            </a:r>
            <a:r>
              <a:rPr lang="en-US" dirty="0">
                <a:latin typeface="Consolas" panose="020B0609020204030204" pitchFamily="49" charset="0"/>
                <a:ea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Tên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Class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trong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Java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áp</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dụng</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tiêu</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chuẩn</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CamelCase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và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là</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một</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danh</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từ</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pPr>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VD : class Animal , c</a:t>
            </a:r>
            <a:r>
              <a:rPr lang="en-US" dirty="0">
                <a:latin typeface="Arial" panose="020B0604020202020204" pitchFamily="34" charset="0"/>
                <a:ea typeface="Times New Roman" panose="02020603050405020304" pitchFamily="18" charset="0"/>
                <a:cs typeface="Times New Roman" panose="02020603050405020304" pitchFamily="18" charset="0"/>
              </a:rPr>
              <a:t>lass Account .</a:t>
            </a:r>
            <a:endParaRPr lang="vi-VN"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err="1"/>
              <a:t>Tên</a:t>
            </a:r>
            <a:r>
              <a:rPr lang="en-US" dirty="0"/>
              <a:t> Interface </a:t>
            </a:r>
            <a:r>
              <a:rPr lang="en-US" dirty="0" err="1"/>
              <a:t>trong</a:t>
            </a:r>
            <a:r>
              <a:rPr lang="en-US" dirty="0"/>
              <a:t> Java </a:t>
            </a:r>
            <a:r>
              <a:rPr lang="en-US" dirty="0" err="1"/>
              <a:t>áp</a:t>
            </a:r>
            <a:r>
              <a:rPr lang="en-US" dirty="0"/>
              <a:t> </a:t>
            </a:r>
            <a:r>
              <a:rPr lang="en-US" dirty="0" err="1"/>
              <a:t>dụng</a:t>
            </a:r>
            <a:r>
              <a:rPr lang="en-US" dirty="0"/>
              <a:t> </a:t>
            </a:r>
            <a:r>
              <a:rPr lang="en-US" dirty="0" err="1"/>
              <a:t>tiêu</a:t>
            </a:r>
            <a:r>
              <a:rPr lang="en-US" dirty="0"/>
              <a:t> </a:t>
            </a:r>
            <a:r>
              <a:rPr lang="en-US" dirty="0" err="1"/>
              <a:t>chuẩn</a:t>
            </a:r>
            <a:r>
              <a:rPr lang="en-US" dirty="0"/>
              <a:t> CamelCase. </a:t>
            </a:r>
            <a:r>
              <a:rPr lang="en-US" dirty="0" err="1"/>
              <a:t>Một</a:t>
            </a:r>
            <a:r>
              <a:rPr lang="en-US" dirty="0"/>
              <a:t> </a:t>
            </a:r>
            <a:r>
              <a:rPr lang="en-US" dirty="0" err="1"/>
              <a:t>số</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muốn</a:t>
            </a:r>
            <a:r>
              <a:rPr lang="en-US" dirty="0"/>
              <a:t> </a:t>
            </a:r>
            <a:r>
              <a:rPr lang="en-US" dirty="0" err="1"/>
              <a:t>phân</a:t>
            </a:r>
            <a:r>
              <a:rPr lang="en-US" dirty="0"/>
              <a:t> </a:t>
            </a:r>
            <a:r>
              <a:rPr lang="en-US" dirty="0" err="1"/>
              <a:t>biệt</a:t>
            </a:r>
            <a:r>
              <a:rPr lang="en-US" dirty="0"/>
              <a:t> </a:t>
            </a:r>
            <a:r>
              <a:rPr lang="en-US" dirty="0" err="1"/>
              <a:t>các</a:t>
            </a:r>
            <a:r>
              <a:rPr lang="en-US" dirty="0"/>
              <a:t> Interface </a:t>
            </a:r>
            <a:r>
              <a:rPr lang="en-US" dirty="0" err="1"/>
              <a:t>bằng</a:t>
            </a:r>
            <a:r>
              <a:rPr lang="en-US" dirty="0"/>
              <a:t> </a:t>
            </a:r>
            <a:r>
              <a:rPr lang="en-US" dirty="0" err="1"/>
              <a:t>cách</a:t>
            </a:r>
            <a:r>
              <a:rPr lang="en-US" dirty="0"/>
              <a:t> </a:t>
            </a:r>
            <a:r>
              <a:rPr lang="en-US" dirty="0" err="1"/>
              <a:t>bắt</a:t>
            </a:r>
            <a:r>
              <a:rPr lang="en-US" dirty="0"/>
              <a:t> </a:t>
            </a:r>
            <a:r>
              <a:rPr lang="en-US" dirty="0" err="1"/>
              <a:t>đầu</a:t>
            </a:r>
            <a:r>
              <a:rPr lang="en-US" dirty="0"/>
              <a:t> </a:t>
            </a:r>
            <a:r>
              <a:rPr lang="en-US" dirty="0" err="1"/>
              <a:t>tên</a:t>
            </a:r>
            <a:r>
              <a:rPr lang="en-US" dirty="0"/>
              <a:t> </a:t>
            </a:r>
            <a:r>
              <a:rPr lang="en-US" dirty="0" err="1"/>
              <a:t>bằng</a:t>
            </a:r>
            <a:r>
              <a:rPr lang="en-US" dirty="0"/>
              <a:t> </a:t>
            </a:r>
            <a:r>
              <a:rPr lang="en-US" dirty="0" err="1"/>
              <a:t>chữ</a:t>
            </a:r>
            <a:r>
              <a:rPr lang="en-US" dirty="0"/>
              <a:t> ‘I’ .</a:t>
            </a:r>
          </a:p>
          <a:p>
            <a:pPr marL="285750" indent="-285750">
              <a:lnSpc>
                <a:spcPct val="150000"/>
              </a:lnSpc>
              <a:buFontTx/>
              <a:buChar char="-"/>
            </a:pPr>
            <a:r>
              <a:rPr lang="en-US" dirty="0"/>
              <a:t>VD : interface </a:t>
            </a:r>
            <a:r>
              <a:rPr lang="en-US" dirty="0" err="1"/>
              <a:t>IAnimal</a:t>
            </a:r>
            <a:r>
              <a:rPr lang="en-US" dirty="0"/>
              <a:t> , interface </a:t>
            </a:r>
            <a:r>
              <a:rPr lang="en-US" dirty="0" err="1"/>
              <a:t>IAccount</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par>
                                <p:cTn id="11" presetID="10" presetClass="entr" presetSubtype="0" fill="hold" nodeType="withEffect">
                                  <p:stCondLst>
                                    <p:cond delay="0"/>
                                  </p:stCondLst>
                                  <p:childTnLst>
                                    <p:set>
                                      <p:cBhvr>
                                        <p:cTn id="12" dur="1" fill="hold">
                                          <p:stCondLst>
                                            <p:cond delay="0"/>
                                          </p:stCondLst>
                                        </p:cTn>
                                        <p:tgtEl>
                                          <p:spTgt spid="258"/>
                                        </p:tgtEl>
                                        <p:attrNameLst>
                                          <p:attrName>style.visibility</p:attrName>
                                        </p:attrNameLst>
                                      </p:cBhvr>
                                      <p:to>
                                        <p:strVal val="visible"/>
                                      </p:to>
                                    </p:set>
                                    <p:animEffect transition="in" filter="fade">
                                      <p:cBhvr>
                                        <p:cTn id="13" dur="500"/>
                                        <p:tgtEl>
                                          <p:spTgt spid="2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Các</a:t>
            </a:r>
            <a:r>
              <a:rPr lang="en-US" sz="3750" dirty="0">
                <a:solidFill>
                  <a:srgbClr val="3B2F20"/>
                </a:solidFill>
                <a:latin typeface="Montserrat"/>
                <a:sym typeface="Montserrat"/>
              </a:rPr>
              <a:t> </a:t>
            </a:r>
            <a:r>
              <a:rPr lang="en-US" sz="3750" dirty="0" err="1">
                <a:solidFill>
                  <a:srgbClr val="3B2F20"/>
                </a:solidFill>
                <a:latin typeface="Montserrat"/>
                <a:sym typeface="Montserrat"/>
              </a:rPr>
              <a:t>quy</a:t>
            </a:r>
            <a:r>
              <a:rPr lang="en-US" sz="3750" dirty="0">
                <a:solidFill>
                  <a:srgbClr val="3B2F20"/>
                </a:solidFill>
                <a:latin typeface="Montserrat"/>
                <a:sym typeface="Montserrat"/>
              </a:rPr>
              <a:t> </a:t>
            </a:r>
            <a:r>
              <a:rPr lang="en-US" sz="3750" dirty="0" err="1">
                <a:solidFill>
                  <a:srgbClr val="3B2F20"/>
                </a:solidFill>
                <a:latin typeface="Montserrat"/>
                <a:sym typeface="Montserrat"/>
              </a:rPr>
              <a:t>tắt</a:t>
            </a:r>
            <a:r>
              <a:rPr lang="en-US" sz="3750" dirty="0">
                <a:solidFill>
                  <a:srgbClr val="3B2F20"/>
                </a:solidFill>
                <a:latin typeface="Montserrat"/>
                <a:sym typeface="Montserrat"/>
              </a:rPr>
              <a:t> </a:t>
            </a:r>
            <a:r>
              <a:rPr lang="en-US" sz="3750" dirty="0" err="1">
                <a:solidFill>
                  <a:srgbClr val="3B2F20"/>
                </a:solidFill>
                <a:latin typeface="Montserrat"/>
                <a:sym typeface="Montserrat"/>
              </a:rPr>
              <a:t>đặt</a:t>
            </a:r>
            <a:r>
              <a:rPr lang="en-US" sz="3750" dirty="0">
                <a:solidFill>
                  <a:srgbClr val="3B2F20"/>
                </a:solidFill>
                <a:latin typeface="Montserrat"/>
                <a:sym typeface="Montserrat"/>
              </a:rPr>
              <a:t> </a:t>
            </a:r>
            <a:r>
              <a:rPr lang="en-US" sz="3750" dirty="0" err="1">
                <a:solidFill>
                  <a:srgbClr val="3B2F20"/>
                </a:solidFill>
                <a:latin typeface="Montserrat"/>
                <a:sym typeface="Montserrat"/>
              </a:rPr>
              <a:t>tên</a:t>
            </a:r>
            <a:r>
              <a:rPr lang="en-US" sz="3750" dirty="0">
                <a:solidFill>
                  <a:srgbClr val="3B2F20"/>
                </a:solidFill>
                <a:latin typeface="Montserrat"/>
                <a:sym typeface="Montserrat"/>
              </a:rPr>
              <a:t> </a:t>
            </a:r>
            <a:r>
              <a:rPr lang="en-US" sz="3750" dirty="0" err="1">
                <a:solidFill>
                  <a:srgbClr val="3B2F20"/>
                </a:solidFill>
                <a:latin typeface="Montserrat"/>
                <a:sym typeface="Montserrat"/>
              </a:rPr>
              <a:t>trong</a:t>
            </a:r>
            <a:r>
              <a:rPr lang="en-US" sz="3750" dirty="0">
                <a:solidFill>
                  <a:srgbClr val="3B2F20"/>
                </a:solidFill>
                <a:latin typeface="Montserrat"/>
                <a:sym typeface="Montserrat"/>
              </a:rPr>
              <a:t> Java</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34002" y="474413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350184" y="1282530"/>
            <a:ext cx="7916501" cy="3780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Tên</a:t>
            </a:r>
            <a:r>
              <a:rPr lang="en-US" dirty="0"/>
              <a:t>  </a:t>
            </a:r>
            <a:r>
              <a:rPr lang="en-US" dirty="0" err="1"/>
              <a:t>Phương</a:t>
            </a:r>
            <a:r>
              <a:rPr lang="en-US" dirty="0"/>
              <a:t> </a:t>
            </a:r>
            <a:r>
              <a:rPr lang="en-US" dirty="0" err="1"/>
              <a:t>thức</a:t>
            </a:r>
            <a:r>
              <a:rPr lang="en-US" dirty="0"/>
              <a:t> </a:t>
            </a:r>
            <a:r>
              <a:rPr lang="en-US" dirty="0" err="1"/>
              <a:t>trong</a:t>
            </a:r>
            <a:r>
              <a:rPr lang="en-US" dirty="0"/>
              <a:t> Java </a:t>
            </a:r>
            <a:r>
              <a:rPr lang="en-US" dirty="0" err="1"/>
              <a:t>áp</a:t>
            </a:r>
            <a:r>
              <a:rPr lang="en-US" dirty="0"/>
              <a:t> </a:t>
            </a:r>
            <a:r>
              <a:rPr lang="en-US" dirty="0" err="1"/>
              <a:t>dụng</a:t>
            </a:r>
            <a:r>
              <a:rPr lang="en-US" dirty="0"/>
              <a:t> </a:t>
            </a:r>
            <a:r>
              <a:rPr lang="en-US" dirty="0" err="1"/>
              <a:t>tiêu</a:t>
            </a:r>
            <a:r>
              <a:rPr lang="en-US" dirty="0"/>
              <a:t> </a:t>
            </a:r>
            <a:r>
              <a:rPr lang="en-US" dirty="0" err="1"/>
              <a:t>chuẩn</a:t>
            </a:r>
            <a:r>
              <a:rPr lang="en-US" dirty="0"/>
              <a:t> Mixed case </a:t>
            </a:r>
            <a:r>
              <a:rPr lang="en-US" dirty="0" err="1"/>
              <a:t>và</a:t>
            </a:r>
            <a:r>
              <a:rPr lang="en-US" dirty="0"/>
              <a:t> </a:t>
            </a:r>
            <a:r>
              <a:rPr lang="en-US" dirty="0" err="1"/>
              <a:t>nên</a:t>
            </a:r>
            <a:r>
              <a:rPr lang="en-US" dirty="0"/>
              <a:t> </a:t>
            </a:r>
            <a:r>
              <a:rPr lang="en-US" dirty="0" err="1"/>
              <a:t>là</a:t>
            </a:r>
            <a:r>
              <a:rPr lang="en-US" dirty="0"/>
              <a:t> </a:t>
            </a:r>
            <a:r>
              <a:rPr lang="en-US" dirty="0" err="1"/>
              <a:t>một</a:t>
            </a:r>
            <a:r>
              <a:rPr lang="en-US" dirty="0"/>
              <a:t> </a:t>
            </a:r>
            <a:r>
              <a:rPr lang="en-US" dirty="0" err="1"/>
              <a:t>động</a:t>
            </a:r>
            <a:r>
              <a:rPr lang="en-US" dirty="0"/>
              <a:t> </a:t>
            </a:r>
            <a:r>
              <a:rPr lang="en-US" dirty="0" err="1"/>
              <a:t>từ</a:t>
            </a:r>
            <a:r>
              <a:rPr lang="en-US" dirty="0"/>
              <a:t>.</a:t>
            </a:r>
          </a:p>
          <a:p>
            <a:pPr marL="285750" indent="-285750">
              <a:lnSpc>
                <a:spcPct val="150000"/>
              </a:lnSpc>
              <a:buFontTx/>
              <a:buChar char="-"/>
            </a:pPr>
            <a:r>
              <a:rPr lang="en-US" dirty="0"/>
              <a:t>VD : void </a:t>
            </a:r>
            <a:r>
              <a:rPr lang="en-US" dirty="0" err="1"/>
              <a:t>caculatorTax</a:t>
            </a:r>
            <a:r>
              <a:rPr lang="en-US" dirty="0"/>
              <a:t>()  </a:t>
            </a:r>
          </a:p>
          <a:p>
            <a:pPr marL="285750" indent="-285750">
              <a:lnSpc>
                <a:spcPct val="150000"/>
              </a:lnSpc>
              <a:buFont typeface="Arial" panose="020B0604020202020204" pitchFamily="34" charset="0"/>
              <a:buChar char="•"/>
            </a:pPr>
            <a:r>
              <a:rPr lang="en-US" dirty="0" err="1"/>
              <a:t>Tên</a:t>
            </a:r>
            <a:r>
              <a:rPr lang="en-US" dirty="0"/>
              <a:t> </a:t>
            </a:r>
            <a:r>
              <a:rPr lang="en-US" dirty="0" err="1"/>
              <a:t>Biến</a:t>
            </a:r>
            <a:r>
              <a:rPr lang="en-US" dirty="0"/>
              <a:t> </a:t>
            </a:r>
            <a:r>
              <a:rPr lang="en-US" dirty="0" err="1"/>
              <a:t>trong</a:t>
            </a:r>
            <a:r>
              <a:rPr lang="en-US" dirty="0"/>
              <a:t> Java </a:t>
            </a:r>
            <a:r>
              <a:rPr lang="en-US" dirty="0" err="1"/>
              <a:t>áp</a:t>
            </a:r>
            <a:r>
              <a:rPr lang="en-US" dirty="0"/>
              <a:t> </a:t>
            </a:r>
            <a:r>
              <a:rPr lang="en-US" dirty="0" err="1"/>
              <a:t>dụng</a:t>
            </a:r>
            <a:r>
              <a:rPr lang="en-US" dirty="0"/>
              <a:t> </a:t>
            </a:r>
            <a:r>
              <a:rPr lang="en-US" dirty="0" err="1"/>
              <a:t>tiêu</a:t>
            </a:r>
            <a:r>
              <a:rPr lang="en-US" dirty="0"/>
              <a:t> </a:t>
            </a:r>
            <a:r>
              <a:rPr lang="en-US" dirty="0" err="1"/>
              <a:t>chuẩn</a:t>
            </a:r>
            <a:r>
              <a:rPr lang="en-US" dirty="0"/>
              <a:t> Mixed case .</a:t>
            </a:r>
          </a:p>
          <a:p>
            <a:pPr marL="285750" indent="-285750">
              <a:lnSpc>
                <a:spcPct val="150000"/>
              </a:lnSpc>
              <a:buFontTx/>
              <a:buChar char="-"/>
            </a:pPr>
            <a:r>
              <a:rPr lang="en-US" dirty="0"/>
              <a:t>VD : </a:t>
            </a:r>
            <a:r>
              <a:rPr lang="en-US" dirty="0" err="1"/>
              <a:t>firstName</a:t>
            </a:r>
            <a:r>
              <a:rPr lang="en-US" dirty="0"/>
              <a:t> </a:t>
            </a:r>
          </a:p>
          <a:p>
            <a:pPr marL="285750" indent="-285750">
              <a:lnSpc>
                <a:spcPct val="150000"/>
              </a:lnSpc>
              <a:buFont typeface="Arial" panose="020B0604020202020204" pitchFamily="34" charset="0"/>
              <a:buChar char="•"/>
            </a:pPr>
            <a:r>
              <a:rPr lang="en-US" dirty="0" err="1"/>
              <a:t>Tên</a:t>
            </a:r>
            <a:r>
              <a:rPr lang="en-US" dirty="0"/>
              <a:t> </a:t>
            </a:r>
            <a:r>
              <a:rPr lang="en-US" dirty="0" err="1"/>
              <a:t>Hằng</a:t>
            </a:r>
            <a:r>
              <a:rPr lang="en-US" dirty="0"/>
              <a:t> </a:t>
            </a:r>
            <a:r>
              <a:rPr lang="en-US" dirty="0" err="1"/>
              <a:t>số</a:t>
            </a:r>
            <a:r>
              <a:rPr lang="en-US" dirty="0"/>
              <a:t> , </a:t>
            </a:r>
            <a:r>
              <a:rPr lang="en-US" dirty="0" err="1"/>
              <a:t>biên</a:t>
            </a:r>
            <a:r>
              <a:rPr lang="en-US" dirty="0"/>
              <a:t> </a:t>
            </a:r>
            <a:r>
              <a:rPr lang="en-US" dirty="0" err="1"/>
              <a:t>enum</a:t>
            </a:r>
            <a:r>
              <a:rPr lang="en-US" dirty="0"/>
              <a:t> , static : </a:t>
            </a:r>
            <a:r>
              <a:rPr lang="en-US" dirty="0" err="1"/>
              <a:t>tất</a:t>
            </a:r>
            <a:r>
              <a:rPr lang="en-US" dirty="0"/>
              <a:t> </a:t>
            </a:r>
            <a:r>
              <a:rPr lang="en-US" dirty="0" err="1"/>
              <a:t>cả</a:t>
            </a:r>
            <a:r>
              <a:rPr lang="en-US" dirty="0"/>
              <a:t> </a:t>
            </a:r>
            <a:r>
              <a:rPr lang="en-US" dirty="0" err="1"/>
              <a:t>các</a:t>
            </a:r>
            <a:r>
              <a:rPr lang="en-US" dirty="0"/>
              <a:t> </a:t>
            </a:r>
            <a:r>
              <a:rPr lang="en-US" dirty="0" err="1"/>
              <a:t>từ</a:t>
            </a:r>
            <a:r>
              <a:rPr lang="en-US" dirty="0"/>
              <a:t> </a:t>
            </a:r>
            <a:r>
              <a:rPr lang="en-US" dirty="0" err="1"/>
              <a:t>đều</a:t>
            </a:r>
            <a:r>
              <a:rPr lang="en-US" dirty="0"/>
              <a:t> </a:t>
            </a:r>
            <a:r>
              <a:rPr lang="en-US" dirty="0" err="1"/>
              <a:t>được</a:t>
            </a:r>
            <a:r>
              <a:rPr lang="en-US" dirty="0"/>
              <a:t> </a:t>
            </a:r>
            <a:r>
              <a:rPr lang="en-US" dirty="0" err="1"/>
              <a:t>viết</a:t>
            </a:r>
            <a:r>
              <a:rPr lang="en-US" dirty="0"/>
              <a:t> </a:t>
            </a:r>
            <a:r>
              <a:rPr lang="en-US" dirty="0" err="1"/>
              <a:t>hoa</a:t>
            </a:r>
            <a:r>
              <a:rPr lang="en-US" dirty="0"/>
              <a:t> </a:t>
            </a:r>
            <a:r>
              <a:rPr lang="en-US" dirty="0" err="1"/>
              <a:t>và</a:t>
            </a:r>
            <a:r>
              <a:rPr lang="en-US" dirty="0"/>
              <a:t> </a:t>
            </a:r>
            <a:r>
              <a:rPr lang="en-US" dirty="0" err="1"/>
              <a:t>phân</a:t>
            </a:r>
            <a:r>
              <a:rPr lang="en-US" dirty="0"/>
              <a:t> </a:t>
            </a:r>
            <a:r>
              <a:rPr lang="en-US" dirty="0" err="1"/>
              <a:t>cách</a:t>
            </a:r>
            <a:r>
              <a:rPr lang="en-US" dirty="0"/>
              <a:t> </a:t>
            </a:r>
            <a:r>
              <a:rPr lang="en-US" dirty="0" err="1"/>
              <a:t>bằng</a:t>
            </a:r>
            <a:r>
              <a:rPr lang="en-US" dirty="0"/>
              <a:t> </a:t>
            </a:r>
            <a:r>
              <a:rPr lang="en-US" dirty="0" err="1"/>
              <a:t>dấu</a:t>
            </a:r>
            <a:r>
              <a:rPr lang="en-US" dirty="0"/>
              <a:t> </a:t>
            </a:r>
            <a:r>
              <a:rPr lang="en-US" dirty="0" err="1"/>
              <a:t>gạch</a:t>
            </a:r>
            <a:r>
              <a:rPr lang="en-US" dirty="0"/>
              <a:t> </a:t>
            </a:r>
            <a:r>
              <a:rPr lang="en-US" dirty="0" err="1"/>
              <a:t>dưới</a:t>
            </a:r>
            <a:r>
              <a:rPr lang="en-US" dirty="0"/>
              <a:t> .</a:t>
            </a:r>
          </a:p>
          <a:p>
            <a:pPr>
              <a:lnSpc>
                <a:spcPct val="150000"/>
              </a:lnSpc>
            </a:pPr>
            <a:r>
              <a:rPr lang="en-US" dirty="0"/>
              <a:t>-  VD : static final int MAX_HEIGHT .</a:t>
            </a:r>
          </a:p>
          <a:p>
            <a:pPr marL="285750" indent="-285750">
              <a:lnSpc>
                <a:spcPct val="150000"/>
              </a:lnSpc>
              <a:buFont typeface="Arial" panose="020B0604020202020204" pitchFamily="34" charset="0"/>
              <a:buChar char="•"/>
            </a:pPr>
            <a:endParaRPr lang="en-US" dirty="0"/>
          </a:p>
        </p:txBody>
      </p:sp>
      <p:pic>
        <p:nvPicPr>
          <p:cNvPr id="4" name="picture 35">
            <a:extLst>
              <a:ext uri="{FF2B5EF4-FFF2-40B4-BE49-F238E27FC236}">
                <a16:creationId xmlns:a16="http://schemas.microsoft.com/office/drawing/2014/main" id="{287D393D-36A2-A029-02B8-9E9BC037F5CA}"/>
              </a:ext>
            </a:extLst>
          </p:cNvPr>
          <p:cNvPicPr>
            <a:picLocks noChangeAspect="1"/>
          </p:cNvPicPr>
          <p:nvPr/>
        </p:nvPicPr>
        <p:blipFill rotWithShape="1">
          <a:blip r:embed="rId3"/>
          <a:srcRect t="8711" r="6140"/>
          <a:stretch/>
        </p:blipFill>
        <p:spPr>
          <a:xfrm rot="5400000">
            <a:off x="6514196" y="2513696"/>
            <a:ext cx="2863857" cy="2395751"/>
          </a:xfrm>
          <a:prstGeom prst="rect">
            <a:avLst/>
          </a:prstGeom>
        </p:spPr>
      </p:pic>
    </p:spTree>
    <p:extLst>
      <p:ext uri="{BB962C8B-B14F-4D97-AF65-F5344CB8AC3E}">
        <p14:creationId xmlns:p14="http://schemas.microsoft.com/office/powerpoint/2010/main" val="16780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rot="21600000">
            <a:off x="0" y="0"/>
            <a:ext cx="9144000" cy="5143500"/>
          </a:xfrm>
          <a:prstGeom prst="rect">
            <a:avLst/>
          </a:prstGeom>
        </p:spPr>
      </p:pic>
      <p:sp>
        <p:nvSpPr>
          <p:cNvPr id="8" name="textbox 8"/>
          <p:cNvSpPr/>
          <p:nvPr/>
        </p:nvSpPr>
        <p:spPr>
          <a:xfrm>
            <a:off x="764199" y="1584196"/>
            <a:ext cx="4113907" cy="1524635"/>
          </a:xfrm>
          <a:prstGeom prst="rect">
            <a:avLst/>
          </a:prstGeom>
        </p:spPr>
        <p:txBody>
          <a:bodyPr vert="horz" wrap="square" lIns="0" tIns="0" rIns="0" bIns="0"/>
          <a:lstStyle/>
          <a:p>
            <a:pPr algn="l" rtl="0" eaLnBrk="0">
              <a:lnSpc>
                <a:spcPct val="187000"/>
              </a:lnSpc>
              <a:tabLst/>
            </a:pPr>
            <a:endParaRPr lang="Arial" altLang="Arial" sz="1000" dirty="0"/>
          </a:p>
          <a:p>
            <a:pPr algn="l" rtl="0" eaLnBrk="0">
              <a:lnSpc>
                <a:spcPct val="9079"/>
              </a:lnSpc>
              <a:tabLst/>
            </a:pPr>
            <a:endParaRPr lang="Arial" altLang="Arial" sz="100" dirty="0"/>
          </a:p>
          <a:p>
            <a:pPr marL="12700" algn="l" rtl="0" eaLnBrk="0">
              <a:lnSpc>
                <a:spcPct val="82000"/>
              </a:lnSpc>
              <a:tabLst/>
            </a:pPr>
            <a:r>
              <a:rPr lang="en-US" altLang="Arial" sz="7800" dirty="0" err="1">
                <a:solidFill>
                  <a:srgbClr val="112C3F">
                    <a:alpha val="100000"/>
                  </a:srgbClr>
                </a:solidFill>
                <a:latin typeface="Arial"/>
                <a:cs typeface="Arial"/>
              </a:rPr>
              <a:t>Nhóm</a:t>
            </a:r>
            <a:r>
              <a:rPr lang="en-US" altLang="Arial" sz="7800" dirty="0">
                <a:solidFill>
                  <a:srgbClr val="112C3F">
                    <a:alpha val="100000"/>
                  </a:srgbClr>
                </a:solidFill>
                <a:latin typeface="Arial"/>
                <a:cs typeface="Arial"/>
              </a:rPr>
              <a:t> 13</a:t>
            </a:r>
            <a:endParaRPr lang="Arial" altLang="Arial" sz="7800" dirty="0"/>
          </a:p>
        </p:txBody>
      </p:sp>
      <p:sp>
        <p:nvSpPr>
          <p:cNvPr id="9" name="textbox 9"/>
          <p:cNvSpPr/>
          <p:nvPr/>
        </p:nvSpPr>
        <p:spPr>
          <a:xfrm>
            <a:off x="5358148" y="1010374"/>
            <a:ext cx="3572492" cy="591184"/>
          </a:xfrm>
          <a:prstGeom prst="rect">
            <a:avLst/>
          </a:prstGeom>
        </p:spPr>
        <p:txBody>
          <a:bodyPr vert="horz" wrap="square" lIns="0" tIns="0" rIns="0" bIns="0"/>
          <a:lstStyle/>
          <a:p>
            <a:pPr algn="l" rtl="0" eaLnBrk="0">
              <a:lnSpc>
                <a:spcPct val="85222"/>
              </a:lnSpc>
              <a:tabLst/>
            </a:pPr>
            <a:endParaRPr lang="vi-VN" altLang="Arial" sz="1400" dirty="0"/>
          </a:p>
          <a:p>
            <a:pPr marL="12700" indent="15544" algn="l" rtl="0" eaLnBrk="0">
              <a:lnSpc>
                <a:spcPct val="103000"/>
              </a:lnSpc>
              <a:tabLst/>
            </a:pPr>
            <a:r>
              <a:rPr lang="en-US" altLang="Arial" sz="1400" dirty="0">
                <a:solidFill>
                  <a:srgbClr val="112C3F">
                    <a:alpha val="100000"/>
                  </a:srgbClr>
                </a:solidFill>
                <a:latin typeface="Arial"/>
                <a:cs typeface="Arial"/>
              </a:rPr>
              <a:t>Sinh </a:t>
            </a:r>
            <a:r>
              <a:rPr lang="en-US" altLang="Arial" sz="1400" dirty="0" err="1">
                <a:solidFill>
                  <a:srgbClr val="112C3F">
                    <a:alpha val="100000"/>
                  </a:srgbClr>
                </a:solidFill>
                <a:latin typeface="Arial"/>
                <a:cs typeface="Arial"/>
              </a:rPr>
              <a:t>viên</a:t>
            </a:r>
            <a:r>
              <a:rPr lang="en-US" altLang="Arial" sz="1400" dirty="0">
                <a:solidFill>
                  <a:srgbClr val="112C3F">
                    <a:alpha val="100000"/>
                  </a:srgbClr>
                </a:solidFill>
                <a:latin typeface="Arial"/>
                <a:cs typeface="Arial"/>
              </a:rPr>
              <a:t> </a:t>
            </a:r>
            <a:r>
              <a:rPr lang="en-US" altLang="Arial" sz="1400" dirty="0" err="1">
                <a:solidFill>
                  <a:srgbClr val="112C3F">
                    <a:alpha val="100000"/>
                  </a:srgbClr>
                </a:solidFill>
                <a:latin typeface="Arial"/>
                <a:cs typeface="Arial"/>
              </a:rPr>
              <a:t>thực</a:t>
            </a:r>
            <a:r>
              <a:rPr lang="en-US" altLang="Arial" sz="1400" dirty="0">
                <a:solidFill>
                  <a:srgbClr val="112C3F">
                    <a:alpha val="100000"/>
                  </a:srgbClr>
                </a:solidFill>
                <a:latin typeface="Arial"/>
                <a:cs typeface="Arial"/>
              </a:rPr>
              <a:t> </a:t>
            </a:r>
            <a:r>
              <a:rPr lang="en-US" altLang="Arial" sz="1400" dirty="0" err="1">
                <a:solidFill>
                  <a:srgbClr val="112C3F">
                    <a:alpha val="100000"/>
                  </a:srgbClr>
                </a:solidFill>
                <a:latin typeface="Arial"/>
                <a:cs typeface="Arial"/>
              </a:rPr>
              <a:t>hiên</a:t>
            </a:r>
            <a:r>
              <a:rPr lang="en-US" altLang="Arial" sz="1400" dirty="0">
                <a:solidFill>
                  <a:srgbClr val="112C3F">
                    <a:alpha val="100000"/>
                  </a:srgbClr>
                </a:solidFill>
                <a:latin typeface="Arial"/>
                <a:cs typeface="Arial"/>
              </a:rPr>
              <a:t> :</a:t>
            </a:r>
          </a:p>
          <a:p>
            <a:pPr marL="12700" indent="15544" algn="l" rtl="0" eaLnBrk="0">
              <a:lnSpc>
                <a:spcPct val="103000"/>
              </a:lnSpc>
              <a:tabLst/>
            </a:pPr>
            <a:r>
              <a:rPr lang="en-US" altLang="Arial" sz="1400" dirty="0">
                <a:solidFill>
                  <a:srgbClr val="112C3F">
                    <a:alpha val="100000"/>
                  </a:srgbClr>
                </a:solidFill>
                <a:latin typeface="Arial"/>
                <a:cs typeface="Arial"/>
              </a:rPr>
              <a:t> - Hà Văn Nguyên – 102220075</a:t>
            </a:r>
          </a:p>
          <a:p>
            <a:pPr marL="12700" indent="15544" algn="l" rtl="0" eaLnBrk="0">
              <a:lnSpc>
                <a:spcPct val="103000"/>
              </a:lnSpc>
              <a:tabLst/>
            </a:pPr>
            <a:r>
              <a:rPr lang="en-US" altLang="Arial" sz="1400" dirty="0">
                <a:solidFill>
                  <a:srgbClr val="112C3F">
                    <a:alpha val="100000"/>
                  </a:srgbClr>
                </a:solidFill>
                <a:latin typeface="Arial"/>
                <a:cs typeface="Arial"/>
              </a:rPr>
              <a:t> - </a:t>
            </a:r>
            <a:r>
              <a:rPr lang="en-US" altLang="Arial" sz="1400" dirty="0" err="1">
                <a:solidFill>
                  <a:srgbClr val="112C3F">
                    <a:alpha val="100000"/>
                  </a:srgbClr>
                </a:solidFill>
                <a:latin typeface="Arial"/>
                <a:cs typeface="Arial"/>
              </a:rPr>
              <a:t>Nguyễn</a:t>
            </a:r>
            <a:r>
              <a:rPr lang="en-US" altLang="Arial" sz="1400" dirty="0">
                <a:solidFill>
                  <a:srgbClr val="112C3F">
                    <a:alpha val="100000"/>
                  </a:srgbClr>
                </a:solidFill>
                <a:latin typeface="Arial"/>
                <a:cs typeface="Arial"/>
              </a:rPr>
              <a:t> </a:t>
            </a:r>
            <a:r>
              <a:rPr lang="en-US" altLang="Arial" sz="1400" dirty="0" err="1">
                <a:solidFill>
                  <a:srgbClr val="112C3F">
                    <a:alpha val="100000"/>
                  </a:srgbClr>
                </a:solidFill>
                <a:latin typeface="Arial"/>
                <a:cs typeface="Arial"/>
              </a:rPr>
              <a:t>Hữu</a:t>
            </a:r>
            <a:r>
              <a:rPr lang="en-US" altLang="Arial" sz="1400" dirty="0">
                <a:solidFill>
                  <a:srgbClr val="112C3F">
                    <a:alpha val="100000"/>
                  </a:srgbClr>
                </a:solidFill>
                <a:latin typeface="Arial"/>
                <a:cs typeface="Arial"/>
              </a:rPr>
              <a:t> </a:t>
            </a:r>
            <a:r>
              <a:rPr lang="en-US" altLang="Arial" sz="1400" dirty="0" err="1">
                <a:solidFill>
                  <a:srgbClr val="112C3F">
                    <a:alpha val="100000"/>
                  </a:srgbClr>
                </a:solidFill>
                <a:latin typeface="Arial"/>
                <a:cs typeface="Arial"/>
              </a:rPr>
              <a:t>Tâm</a:t>
            </a:r>
            <a:r>
              <a:rPr lang="en-US" altLang="Arial" sz="1400" dirty="0">
                <a:solidFill>
                  <a:srgbClr val="112C3F">
                    <a:alpha val="100000"/>
                  </a:srgbClr>
                </a:solidFill>
                <a:latin typeface="Arial"/>
                <a:cs typeface="Arial"/>
              </a:rPr>
              <a:t> - 102220040</a:t>
            </a:r>
            <a:endParaRPr lang="en-US" altLang="Arial" sz="1400" dirty="0"/>
          </a:p>
        </p:txBody>
      </p:sp>
      <p:sp>
        <p:nvSpPr>
          <p:cNvPr id="2" name="Hộp Văn bản 1">
            <a:extLst>
              <a:ext uri="{FF2B5EF4-FFF2-40B4-BE49-F238E27FC236}">
                <a16:creationId xmlns:a16="http://schemas.microsoft.com/office/drawing/2014/main" id="{98E9ED43-9E06-52B6-753E-4D9A9B6A2E09}"/>
              </a:ext>
            </a:extLst>
          </p:cNvPr>
          <p:cNvSpPr txBox="1"/>
          <p:nvPr/>
        </p:nvSpPr>
        <p:spPr>
          <a:xfrm>
            <a:off x="5358148" y="2611933"/>
            <a:ext cx="3139440" cy="738664"/>
          </a:xfrm>
          <a:prstGeom prst="rect">
            <a:avLst/>
          </a:prstGeom>
          <a:noFill/>
        </p:spPr>
        <p:txBody>
          <a:bodyPr wrap="square" rtlCol="0">
            <a:spAutoFit/>
          </a:bodyPr>
          <a:lstStyle/>
          <a:p>
            <a:r>
              <a:rPr lang="en-US" sz="1400" dirty="0" err="1"/>
              <a:t>Người</a:t>
            </a:r>
            <a:r>
              <a:rPr lang="en-US" sz="1400" dirty="0"/>
              <a:t> </a:t>
            </a:r>
            <a:r>
              <a:rPr lang="en-US" sz="1400" dirty="0" err="1"/>
              <a:t>hướng</a:t>
            </a:r>
            <a:r>
              <a:rPr lang="en-US" sz="1400" dirty="0"/>
              <a:t> </a:t>
            </a:r>
            <a:r>
              <a:rPr lang="en-US" sz="1400" dirty="0" err="1"/>
              <a:t>dẫn</a:t>
            </a:r>
            <a:r>
              <a:rPr lang="en-US" sz="1400" dirty="0"/>
              <a:t> : </a:t>
            </a:r>
          </a:p>
          <a:p>
            <a:r>
              <a:rPr lang="en-US" sz="1400" dirty="0"/>
              <a:t>- </a:t>
            </a:r>
            <a:r>
              <a:rPr lang="en-US" sz="1400" dirty="0" err="1"/>
              <a:t>Thầy</a:t>
            </a:r>
            <a:r>
              <a:rPr lang="en-US" sz="1400" dirty="0"/>
              <a:t> </a:t>
            </a:r>
            <a:r>
              <a:rPr lang="en-US" sz="1400" dirty="0" err="1"/>
              <a:t>Trịnh</a:t>
            </a:r>
            <a:r>
              <a:rPr lang="en-US" sz="1400" dirty="0"/>
              <a:t> </a:t>
            </a:r>
            <a:r>
              <a:rPr lang="en-US" sz="1400" dirty="0" err="1"/>
              <a:t>Công</a:t>
            </a:r>
            <a:r>
              <a:rPr lang="en-US" sz="1400" dirty="0"/>
              <a:t> Duy – </a:t>
            </a:r>
            <a:r>
              <a:rPr lang="en-US" sz="1400" dirty="0" err="1"/>
              <a:t>Giảng</a:t>
            </a:r>
            <a:r>
              <a:rPr lang="en-US" sz="1400" dirty="0"/>
              <a:t> </a:t>
            </a:r>
            <a:r>
              <a:rPr lang="en-US" sz="1400" dirty="0" err="1"/>
              <a:t>viên</a:t>
            </a:r>
            <a:r>
              <a:rPr lang="en-US" sz="1400" dirty="0"/>
              <a:t> </a:t>
            </a:r>
            <a:r>
              <a:rPr lang="en-US" sz="1400" dirty="0" err="1"/>
              <a:t>bộ</a:t>
            </a:r>
            <a:r>
              <a:rPr lang="en-US" sz="1400" dirty="0"/>
              <a:t> </a:t>
            </a:r>
            <a:r>
              <a:rPr lang="en-US" sz="1400" dirty="0" err="1"/>
              <a:t>môn</a:t>
            </a:r>
            <a:r>
              <a:rPr lang="en-US" sz="1400" dirty="0"/>
              <a:t> </a:t>
            </a:r>
            <a:r>
              <a:rPr lang="en-US" sz="1400" dirty="0" err="1"/>
              <a:t>Công</a:t>
            </a:r>
            <a:r>
              <a:rPr lang="en-US" sz="1400" dirty="0"/>
              <a:t> </a:t>
            </a:r>
            <a:r>
              <a:rPr lang="en-US" sz="1400" dirty="0" err="1"/>
              <a:t>nghệ</a:t>
            </a:r>
            <a:r>
              <a:rPr lang="en-US" sz="1400" dirty="0"/>
              <a:t> </a:t>
            </a:r>
            <a:r>
              <a:rPr lang="en-US" sz="1400" dirty="0" err="1"/>
              <a:t>phầm</a:t>
            </a:r>
            <a:r>
              <a:rPr lang="en-US" sz="1400" dirty="0"/>
              <a:t> </a:t>
            </a:r>
            <a:r>
              <a:rPr lang="en-US" sz="1400" dirty="0" err="1"/>
              <a:t>mền</a:t>
            </a:r>
            <a:r>
              <a:rPr lang="en-US" sz="1400" dirty="0"/>
              <a:t>.</a:t>
            </a:r>
            <a:endParaRPr lang="vi-VN"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Một</a:t>
            </a:r>
            <a:r>
              <a:rPr lang="en-US" sz="3750" dirty="0">
                <a:solidFill>
                  <a:srgbClr val="3B2F20"/>
                </a:solidFill>
                <a:latin typeface="Montserrat"/>
                <a:sym typeface="Montserrat"/>
              </a:rPr>
              <a:t> </a:t>
            </a:r>
            <a:r>
              <a:rPr lang="en-US" sz="3750" dirty="0" err="1">
                <a:solidFill>
                  <a:srgbClr val="3B2F20"/>
                </a:solidFill>
                <a:latin typeface="Montserrat"/>
                <a:sym typeface="Montserrat"/>
              </a:rPr>
              <a:t>số</a:t>
            </a:r>
            <a:r>
              <a:rPr lang="en-US" sz="3750" dirty="0">
                <a:solidFill>
                  <a:srgbClr val="3B2F20"/>
                </a:solidFill>
                <a:latin typeface="Montserrat"/>
                <a:sym typeface="Montserrat"/>
              </a:rPr>
              <a:t> </a:t>
            </a:r>
            <a:r>
              <a:rPr lang="en-US" sz="3750" dirty="0" err="1">
                <a:solidFill>
                  <a:srgbClr val="3B2F20"/>
                </a:solidFill>
                <a:latin typeface="Montserrat"/>
                <a:sym typeface="Montserrat"/>
              </a:rPr>
              <a:t>quy</a:t>
            </a:r>
            <a:r>
              <a:rPr lang="en-US" sz="3750" dirty="0">
                <a:solidFill>
                  <a:srgbClr val="3B2F20"/>
                </a:solidFill>
                <a:latin typeface="Montserrat"/>
                <a:sym typeface="Montserrat"/>
              </a:rPr>
              <a:t> </a:t>
            </a:r>
            <a:r>
              <a:rPr lang="en-US" sz="3750" dirty="0" err="1">
                <a:solidFill>
                  <a:srgbClr val="3B2F20"/>
                </a:solidFill>
                <a:latin typeface="Montserrat"/>
                <a:sym typeface="Montserrat"/>
              </a:rPr>
              <a:t>tắt</a:t>
            </a:r>
            <a:r>
              <a:rPr lang="en-US" sz="3750" dirty="0">
                <a:solidFill>
                  <a:srgbClr val="3B2F20"/>
                </a:solidFill>
                <a:latin typeface="Montserrat"/>
                <a:sym typeface="Montserrat"/>
              </a:rPr>
              <a:t> </a:t>
            </a:r>
            <a:r>
              <a:rPr lang="en-US" sz="3750" dirty="0" err="1">
                <a:solidFill>
                  <a:srgbClr val="3B2F20"/>
                </a:solidFill>
                <a:latin typeface="Montserrat"/>
                <a:sym typeface="Montserrat"/>
              </a:rPr>
              <a:t>khác</a:t>
            </a:r>
            <a:r>
              <a:rPr lang="en-US" sz="3750" dirty="0">
                <a:solidFill>
                  <a:srgbClr val="3B2F20"/>
                </a:solidFill>
                <a:latin typeface="Montserrat"/>
                <a:sym typeface="Montserrat"/>
              </a:rPr>
              <a:t>.</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350184" y="1282530"/>
            <a:ext cx="8168174"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Dấu</a:t>
            </a:r>
            <a:r>
              <a:rPr lang="en-US" dirty="0"/>
              <a:t> </a:t>
            </a:r>
            <a:r>
              <a:rPr lang="en-US" dirty="0" err="1"/>
              <a:t>ngoặc</a:t>
            </a:r>
            <a:r>
              <a:rPr lang="en-US" dirty="0"/>
              <a:t> </a:t>
            </a:r>
            <a:r>
              <a:rPr lang="en-US" dirty="0" err="1"/>
              <a:t>nhọn</a:t>
            </a:r>
            <a:r>
              <a:rPr lang="en-US" dirty="0"/>
              <a:t> “{“ </a:t>
            </a:r>
            <a:r>
              <a:rPr lang="en-US" dirty="0" err="1"/>
              <a:t>phải</a:t>
            </a:r>
            <a:r>
              <a:rPr lang="en-US" dirty="0"/>
              <a:t> </a:t>
            </a:r>
            <a:r>
              <a:rPr lang="en-US" dirty="0" err="1"/>
              <a:t>được</a:t>
            </a:r>
            <a:r>
              <a:rPr lang="en-US" dirty="0"/>
              <a:t> </a:t>
            </a:r>
            <a:r>
              <a:rPr lang="en-US" dirty="0" err="1"/>
              <a:t>đặt</a:t>
            </a:r>
            <a:r>
              <a:rPr lang="en-US" dirty="0"/>
              <a:t> </a:t>
            </a:r>
            <a:r>
              <a:rPr lang="en-US" dirty="0" err="1"/>
              <a:t>cùng</a:t>
            </a:r>
            <a:r>
              <a:rPr lang="en-US" dirty="0"/>
              <a:t> </a:t>
            </a:r>
            <a:r>
              <a:rPr lang="en-US" dirty="0" err="1"/>
              <a:t>dòng</a:t>
            </a:r>
            <a:r>
              <a:rPr lang="en-US" dirty="0"/>
              <a:t> </a:t>
            </a:r>
            <a:r>
              <a:rPr lang="en-US" dirty="0" err="1"/>
              <a:t>với</a:t>
            </a:r>
            <a:r>
              <a:rPr lang="en-US" dirty="0"/>
              <a:t> </a:t>
            </a:r>
            <a:r>
              <a:rPr lang="en-US" dirty="0" err="1"/>
              <a:t>các</a:t>
            </a:r>
            <a:r>
              <a:rPr lang="en-US" dirty="0"/>
              <a:t> </a:t>
            </a:r>
            <a:r>
              <a:rPr lang="en-US" dirty="0" err="1"/>
              <a:t>câu</a:t>
            </a:r>
            <a:r>
              <a:rPr lang="en-US" dirty="0"/>
              <a:t> if, for, while, … </a:t>
            </a:r>
          </a:p>
          <a:p>
            <a:pPr marL="285750" indent="-285750">
              <a:lnSpc>
                <a:spcPct val="150000"/>
              </a:lnSpc>
              <a:buFont typeface="Arial" panose="020B0604020202020204" pitchFamily="34" charset="0"/>
              <a:buChar char="•"/>
            </a:pPr>
            <a:r>
              <a:rPr lang="en-US" dirty="0" err="1"/>
              <a:t>Không</a:t>
            </a:r>
            <a:r>
              <a:rPr lang="en-US" dirty="0"/>
              <a:t> </a:t>
            </a:r>
            <a:r>
              <a:rPr lang="en-US" dirty="0" err="1"/>
              <a:t>viết</a:t>
            </a:r>
            <a:r>
              <a:rPr lang="en-US" dirty="0"/>
              <a:t> </a:t>
            </a:r>
            <a:r>
              <a:rPr lang="en-US" dirty="0" err="1"/>
              <a:t>các</a:t>
            </a:r>
            <a:r>
              <a:rPr lang="en-US" dirty="0"/>
              <a:t> Comment </a:t>
            </a:r>
            <a:r>
              <a:rPr lang="en-US" dirty="0" err="1"/>
              <a:t>chỉ</a:t>
            </a:r>
            <a:r>
              <a:rPr lang="en-US" dirty="0"/>
              <a:t> </a:t>
            </a:r>
            <a:r>
              <a:rPr lang="en-US" dirty="0" err="1"/>
              <a:t>lặp</a:t>
            </a:r>
            <a:r>
              <a:rPr lang="en-US" dirty="0"/>
              <a:t> code , comment </a:t>
            </a:r>
            <a:r>
              <a:rPr lang="en-US" dirty="0" err="1"/>
              <a:t>thừa</a:t>
            </a:r>
            <a:r>
              <a:rPr lang="en-US" dirty="0"/>
              <a:t> . </a:t>
            </a:r>
            <a:r>
              <a:rPr lang="en-US" dirty="0" err="1"/>
              <a:t>Viết</a:t>
            </a:r>
            <a:r>
              <a:rPr lang="en-US" dirty="0"/>
              <a:t> </a:t>
            </a:r>
            <a:r>
              <a:rPr lang="en-US" dirty="0" err="1"/>
              <a:t>các</a:t>
            </a:r>
            <a:r>
              <a:rPr lang="en-US" dirty="0"/>
              <a:t> comment </a:t>
            </a:r>
            <a:r>
              <a:rPr lang="en-US" dirty="0" err="1"/>
              <a:t>càng</a:t>
            </a:r>
            <a:r>
              <a:rPr lang="en-US" dirty="0"/>
              <a:t> </a:t>
            </a:r>
            <a:r>
              <a:rPr lang="en-US" dirty="0" err="1"/>
              <a:t>đơn</a:t>
            </a:r>
            <a:r>
              <a:rPr lang="en-US" dirty="0"/>
              <a:t> </a:t>
            </a:r>
            <a:r>
              <a:rPr lang="en-US" dirty="0" err="1"/>
              <a:t>giản</a:t>
            </a:r>
            <a:r>
              <a:rPr lang="en-US" dirty="0"/>
              <a:t> </a:t>
            </a:r>
            <a:r>
              <a:rPr lang="en-US" dirty="0" err="1"/>
              <a:t>càng</a:t>
            </a:r>
            <a:r>
              <a:rPr lang="en-US" dirty="0"/>
              <a:t> </a:t>
            </a:r>
            <a:r>
              <a:rPr lang="en-US" dirty="0" err="1"/>
              <a:t>tốt</a:t>
            </a:r>
            <a:r>
              <a:rPr lang="en-US" dirty="0"/>
              <a:t> .</a:t>
            </a:r>
            <a:r>
              <a:rPr lang="en-US" dirty="0" err="1"/>
              <a:t>Nên</a:t>
            </a:r>
            <a:r>
              <a:rPr lang="en-US" dirty="0"/>
              <a:t> </a:t>
            </a:r>
            <a:r>
              <a:rPr lang="en-US" dirty="0" err="1"/>
              <a:t>vừa</a:t>
            </a:r>
            <a:r>
              <a:rPr lang="en-US" dirty="0"/>
              <a:t> code </a:t>
            </a:r>
            <a:r>
              <a:rPr lang="en-US" dirty="0" err="1"/>
              <a:t>vừa</a:t>
            </a:r>
            <a:r>
              <a:rPr lang="en-US" dirty="0"/>
              <a:t> comment , </a:t>
            </a:r>
            <a:r>
              <a:rPr lang="en-US" dirty="0" err="1"/>
              <a:t>không</a:t>
            </a:r>
            <a:r>
              <a:rPr lang="en-US" dirty="0"/>
              <a:t> </a:t>
            </a:r>
            <a:r>
              <a:rPr lang="en-US" dirty="0" err="1"/>
              <a:t>nên</a:t>
            </a:r>
            <a:r>
              <a:rPr lang="en-US" dirty="0"/>
              <a:t> </a:t>
            </a:r>
            <a:r>
              <a:rPr lang="en-US" dirty="0" err="1"/>
              <a:t>đụng</a:t>
            </a:r>
            <a:r>
              <a:rPr lang="en-US" dirty="0"/>
              <a:t> </a:t>
            </a:r>
            <a:r>
              <a:rPr lang="en-US" dirty="0" err="1"/>
              <a:t>chỗ</a:t>
            </a:r>
            <a:r>
              <a:rPr lang="en-US" dirty="0"/>
              <a:t> </a:t>
            </a:r>
            <a:r>
              <a:rPr lang="en-US" dirty="0" err="1"/>
              <a:t>nào</a:t>
            </a:r>
            <a:r>
              <a:rPr lang="en-US" dirty="0"/>
              <a:t> </a:t>
            </a:r>
            <a:r>
              <a:rPr lang="en-US" dirty="0" err="1"/>
              <a:t>cũng</a:t>
            </a:r>
            <a:r>
              <a:rPr lang="en-US" dirty="0"/>
              <a:t> comment .</a:t>
            </a:r>
          </a:p>
          <a:p>
            <a:pPr marL="285750" indent="-285750">
              <a:lnSpc>
                <a:spcPct val="150000"/>
              </a:lnSpc>
              <a:buFont typeface="Arial" panose="020B0604020202020204" pitchFamily="34" charset="0"/>
              <a:buChar char="•"/>
            </a:pPr>
            <a:r>
              <a:rPr lang="en-US" dirty="0" err="1"/>
              <a:t>Tránh</a:t>
            </a:r>
            <a:r>
              <a:rPr lang="en-US" dirty="0"/>
              <a:t> </a:t>
            </a:r>
            <a:r>
              <a:rPr lang="en-US" dirty="0" err="1"/>
              <a:t>tình</a:t>
            </a:r>
            <a:r>
              <a:rPr lang="en-US" dirty="0"/>
              <a:t> </a:t>
            </a:r>
            <a:r>
              <a:rPr lang="en-US" dirty="0" err="1"/>
              <a:t>trạng</a:t>
            </a:r>
            <a:r>
              <a:rPr lang="en-US" dirty="0"/>
              <a:t> </a:t>
            </a:r>
            <a:r>
              <a:rPr lang="en-US" dirty="0" err="1"/>
              <a:t>khai</a:t>
            </a:r>
            <a:r>
              <a:rPr lang="en-US" dirty="0"/>
              <a:t> </a:t>
            </a:r>
            <a:r>
              <a:rPr lang="en-US" dirty="0" err="1"/>
              <a:t>báo</a:t>
            </a:r>
            <a:r>
              <a:rPr lang="en-US" dirty="0"/>
              <a:t> </a:t>
            </a:r>
            <a:r>
              <a:rPr lang="en-US" dirty="0" err="1"/>
              <a:t>biến</a:t>
            </a:r>
            <a:r>
              <a:rPr lang="en-US" dirty="0"/>
              <a:t> </a:t>
            </a:r>
            <a:r>
              <a:rPr lang="en-US" dirty="0" err="1"/>
              <a:t>mà</a:t>
            </a:r>
            <a:r>
              <a:rPr lang="en-US" dirty="0"/>
              <a:t> </a:t>
            </a:r>
            <a:r>
              <a:rPr lang="en-US" dirty="0" err="1"/>
              <a:t>không</a:t>
            </a:r>
            <a:r>
              <a:rPr lang="en-US" dirty="0"/>
              <a:t> </a:t>
            </a:r>
            <a:r>
              <a:rPr lang="en-US" dirty="0" err="1"/>
              <a:t>sử</a:t>
            </a:r>
            <a:r>
              <a:rPr lang="en-US" dirty="0"/>
              <a:t> </a:t>
            </a:r>
            <a:r>
              <a:rPr lang="en-US" dirty="0" err="1"/>
              <a:t>dụng</a:t>
            </a:r>
            <a:r>
              <a:rPr lang="en-US" dirty="0"/>
              <a:t> .</a:t>
            </a:r>
          </a:p>
          <a:p>
            <a:pPr marL="285750" indent="-285750">
              <a:lnSpc>
                <a:spcPct val="150000"/>
              </a:lnSpc>
              <a:buFont typeface="Arial" panose="020B0604020202020204" pitchFamily="34" charset="0"/>
              <a:buChar char="•"/>
            </a:pPr>
            <a:r>
              <a:rPr lang="en-US" dirty="0" err="1"/>
              <a:t>Các</a:t>
            </a:r>
            <a:r>
              <a:rPr lang="en-US" dirty="0"/>
              <a:t> </a:t>
            </a:r>
            <a:r>
              <a:rPr lang="en-US" dirty="0" err="1"/>
              <a:t>câu</a:t>
            </a:r>
            <a:r>
              <a:rPr lang="en-US" dirty="0"/>
              <a:t> </a:t>
            </a:r>
            <a:r>
              <a:rPr lang="en-US" dirty="0" err="1"/>
              <a:t>lệnh</a:t>
            </a:r>
            <a:r>
              <a:rPr lang="en-US" dirty="0"/>
              <a:t> if, else , for , while </a:t>
            </a:r>
            <a:r>
              <a:rPr lang="en-US" dirty="0" err="1"/>
              <a:t>không</a:t>
            </a:r>
            <a:r>
              <a:rPr lang="en-US" dirty="0"/>
              <a:t> </a:t>
            </a:r>
            <a:r>
              <a:rPr lang="en-US" dirty="0" err="1"/>
              <a:t>nên</a:t>
            </a:r>
            <a:r>
              <a:rPr lang="en-US" dirty="0"/>
              <a:t> </a:t>
            </a:r>
            <a:r>
              <a:rPr lang="en-US" dirty="0" err="1"/>
              <a:t>lồng</a:t>
            </a:r>
            <a:r>
              <a:rPr lang="en-US" dirty="0"/>
              <a:t> </a:t>
            </a:r>
            <a:r>
              <a:rPr lang="en-US" dirty="0" err="1"/>
              <a:t>nhau</a:t>
            </a:r>
            <a:r>
              <a:rPr lang="en-US" dirty="0"/>
              <a:t> </a:t>
            </a:r>
            <a:r>
              <a:rPr lang="en-US" dirty="0" err="1"/>
              <a:t>quá</a:t>
            </a:r>
            <a:r>
              <a:rPr lang="en-US" dirty="0"/>
              <a:t> 3 </a:t>
            </a:r>
            <a:r>
              <a:rPr lang="en-US" dirty="0" err="1"/>
              <a:t>lần</a:t>
            </a:r>
            <a:endParaRPr lang="en-US" dirty="0"/>
          </a:p>
          <a:p>
            <a:pPr marL="285750" indent="-285750">
              <a:lnSpc>
                <a:spcPct val="150000"/>
              </a:lnSpc>
              <a:buFont typeface="Arial" panose="020B0604020202020204" pitchFamily="34" charset="0"/>
              <a:buChar char="•"/>
            </a:pPr>
            <a:r>
              <a:rPr lang="en-US" dirty="0" err="1"/>
              <a:t>Chỉ</a:t>
            </a:r>
            <a:r>
              <a:rPr lang="en-US" dirty="0"/>
              <a:t> import </a:t>
            </a:r>
            <a:r>
              <a:rPr lang="en-US" dirty="0" err="1"/>
              <a:t>các</a:t>
            </a:r>
            <a:r>
              <a:rPr lang="en-US" dirty="0"/>
              <a:t> </a:t>
            </a:r>
            <a:r>
              <a:rPr lang="en-US" dirty="0" err="1"/>
              <a:t>thư</a:t>
            </a:r>
            <a:r>
              <a:rPr lang="en-US" dirty="0"/>
              <a:t> </a:t>
            </a:r>
            <a:r>
              <a:rPr lang="en-US" dirty="0" err="1"/>
              <a:t>viện</a:t>
            </a:r>
            <a:r>
              <a:rPr lang="en-US" dirty="0"/>
              <a:t> </a:t>
            </a:r>
            <a:r>
              <a:rPr lang="en-US" dirty="0" err="1"/>
              <a:t>cần</a:t>
            </a:r>
            <a:r>
              <a:rPr lang="en-US" dirty="0"/>
              <a:t> </a:t>
            </a:r>
            <a:r>
              <a:rPr lang="en-US" dirty="0" err="1"/>
              <a:t>thiết</a:t>
            </a:r>
            <a:r>
              <a:rPr lang="en-US" dirty="0"/>
              <a:t> . </a:t>
            </a:r>
            <a:r>
              <a:rPr lang="en-US" dirty="0" err="1"/>
              <a:t>Không</a:t>
            </a:r>
            <a:r>
              <a:rPr lang="en-US" dirty="0"/>
              <a:t> </a:t>
            </a:r>
            <a:r>
              <a:rPr lang="en-US" dirty="0" err="1"/>
              <a:t>sử</a:t>
            </a:r>
            <a:r>
              <a:rPr lang="en-US" dirty="0"/>
              <a:t> </a:t>
            </a:r>
            <a:r>
              <a:rPr lang="en-US" dirty="0" err="1"/>
              <a:t>dụng</a:t>
            </a:r>
            <a:r>
              <a:rPr lang="en-US" dirty="0"/>
              <a:t> import </a:t>
            </a:r>
            <a:r>
              <a:rPr lang="en-US" dirty="0" err="1"/>
              <a:t>tất</a:t>
            </a:r>
            <a:r>
              <a:rPr lang="en-US" dirty="0"/>
              <a:t> </a:t>
            </a:r>
            <a:r>
              <a:rPr lang="en-US" dirty="0" err="1"/>
              <a:t>cả</a:t>
            </a:r>
            <a:r>
              <a:rPr lang="en-US" dirty="0"/>
              <a:t>.</a:t>
            </a:r>
          </a:p>
          <a:p>
            <a:pPr>
              <a:lnSpc>
                <a:spcPct val="150000"/>
              </a:lnSpc>
            </a:pPr>
            <a:r>
              <a:rPr lang="en-US" dirty="0"/>
              <a:t>-  VD : </a:t>
            </a:r>
            <a:r>
              <a:rPr lang="en-US" dirty="0" err="1"/>
              <a:t>sử</a:t>
            </a:r>
            <a:r>
              <a:rPr lang="en-US" dirty="0"/>
              <a:t> </a:t>
            </a:r>
            <a:r>
              <a:rPr lang="en-US" dirty="0" err="1"/>
              <a:t>dụng</a:t>
            </a:r>
            <a:r>
              <a:rPr lang="en-US" dirty="0"/>
              <a:t> import </a:t>
            </a:r>
            <a:r>
              <a:rPr lang="en-US" dirty="0" err="1"/>
              <a:t>java.util.List</a:t>
            </a:r>
            <a:r>
              <a:rPr lang="en-US" dirty="0"/>
              <a:t>; </a:t>
            </a:r>
            <a:r>
              <a:rPr lang="en-US" dirty="0" err="1"/>
              <a:t>thay</a:t>
            </a:r>
            <a:r>
              <a:rPr lang="en-US" dirty="0"/>
              <a:t> </a:t>
            </a:r>
            <a:r>
              <a:rPr lang="en-US" dirty="0" err="1"/>
              <a:t>cho</a:t>
            </a:r>
            <a:r>
              <a:rPr lang="en-US" dirty="0"/>
              <a:t> </a:t>
            </a:r>
            <a:r>
              <a:rPr lang="en-US" dirty="0" err="1"/>
              <a:t>java.util</a:t>
            </a:r>
            <a:r>
              <a:rPr lang="en-US" dirty="0"/>
              <a:t>.*;</a:t>
            </a:r>
          </a:p>
        </p:txBody>
      </p:sp>
      <p:pic>
        <p:nvPicPr>
          <p:cNvPr id="3" name="picture 35">
            <a:extLst>
              <a:ext uri="{FF2B5EF4-FFF2-40B4-BE49-F238E27FC236}">
                <a16:creationId xmlns:a16="http://schemas.microsoft.com/office/drawing/2014/main" id="{6FDB4151-809D-D6D4-33BC-8C02BB0EB9B3}"/>
              </a:ext>
            </a:extLst>
          </p:cNvPr>
          <p:cNvPicPr>
            <a:picLocks noChangeAspect="1"/>
          </p:cNvPicPr>
          <p:nvPr/>
        </p:nvPicPr>
        <p:blipFill rotWithShape="1">
          <a:blip r:embed="rId3"/>
          <a:srcRect t="8711" r="6140"/>
          <a:stretch/>
        </p:blipFill>
        <p:spPr>
          <a:xfrm rot="5400000">
            <a:off x="6514196" y="2513696"/>
            <a:ext cx="2863857" cy="2395751"/>
          </a:xfrm>
          <a:prstGeom prst="rect">
            <a:avLst/>
          </a:prstGeom>
        </p:spPr>
      </p:pic>
    </p:spTree>
    <p:extLst>
      <p:ext uri="{BB962C8B-B14F-4D97-AF65-F5344CB8AC3E}">
        <p14:creationId xmlns:p14="http://schemas.microsoft.com/office/powerpoint/2010/main" val="20226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pic>
        <p:nvPicPr>
          <p:cNvPr id="17" name="picture 17"/>
          <p:cNvPicPr>
            <a:picLocks noChangeAspect="1"/>
          </p:cNvPicPr>
          <p:nvPr/>
        </p:nvPicPr>
        <p:blipFill>
          <a:blip r:embed="rId2"/>
          <a:stretch>
            <a:fillRect/>
          </a:stretch>
        </p:blipFill>
        <p:spPr>
          <a:xfrm rot="21600000">
            <a:off x="0" y="0"/>
            <a:ext cx="9018320" cy="5143500"/>
          </a:xfrm>
          <a:prstGeom prst="rect">
            <a:avLst/>
          </a:prstGeom>
        </p:spPr>
      </p:pic>
      <p:sp>
        <p:nvSpPr>
          <p:cNvPr id="18" name="textbox 18"/>
          <p:cNvSpPr/>
          <p:nvPr/>
        </p:nvSpPr>
        <p:spPr>
          <a:xfrm>
            <a:off x="3009900" y="1910232"/>
            <a:ext cx="5021580" cy="1793088"/>
          </a:xfrm>
          <a:prstGeom prst="rect">
            <a:avLst/>
          </a:prstGeom>
        </p:spPr>
        <p:txBody>
          <a:bodyPr vert="horz" wrap="square" lIns="0" tIns="0" rIns="0" bIns="0"/>
          <a:lstStyle/>
          <a:p>
            <a:pPr marL="12700" indent="1167618" algn="ctr" rtl="0" eaLnBrk="0">
              <a:lnSpc>
                <a:spcPct val="81000"/>
              </a:lnSpc>
              <a:tabLst/>
            </a:pPr>
            <a:r>
              <a:rPr lang="en-US" altLang="Arial" sz="5600" dirty="0"/>
              <a:t>03</a:t>
            </a:r>
          </a:p>
          <a:p>
            <a:pPr marL="12700" indent="1167618" algn="ctr" rtl="0" eaLnBrk="0">
              <a:lnSpc>
                <a:spcPct val="81000"/>
              </a:lnSpc>
              <a:tabLst/>
            </a:pPr>
            <a:r>
              <a:rPr lang="en-US" altLang="Arial" sz="5600" dirty="0"/>
              <a:t>Unit Test</a:t>
            </a:r>
            <a:endParaRPr lang="Arial" altLang="Arial" sz="5600" dirty="0"/>
          </a:p>
        </p:txBody>
      </p:sp>
    </p:spTree>
    <p:extLst>
      <p:ext uri="{BB962C8B-B14F-4D97-AF65-F5344CB8AC3E}">
        <p14:creationId xmlns:p14="http://schemas.microsoft.com/office/powerpoint/2010/main" val="2638787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Định</a:t>
            </a:r>
            <a:r>
              <a:rPr lang="en-US" sz="3750" dirty="0">
                <a:solidFill>
                  <a:srgbClr val="3B2F20"/>
                </a:solidFill>
                <a:latin typeface="Montserrat"/>
                <a:sym typeface="Montserrat"/>
              </a:rPr>
              <a:t> </a:t>
            </a:r>
            <a:r>
              <a:rPr lang="en-US" sz="3750" dirty="0" err="1">
                <a:solidFill>
                  <a:srgbClr val="3B2F20"/>
                </a:solidFill>
                <a:latin typeface="Montserrat"/>
                <a:sym typeface="Montserrat"/>
              </a:rPr>
              <a:t>nghĩa</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340557" y="1701079"/>
            <a:ext cx="541534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t>Unit Testing </a:t>
            </a:r>
            <a:r>
              <a:rPr lang="en-US" dirty="0" err="1"/>
              <a:t>là</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những</a:t>
            </a:r>
            <a:r>
              <a:rPr lang="en-US" dirty="0"/>
              <a:t> module (unit) </a:t>
            </a:r>
            <a:r>
              <a:rPr lang="en-US" dirty="0" err="1"/>
              <a:t>mã</a:t>
            </a:r>
            <a:r>
              <a:rPr lang="en-US" dirty="0"/>
              <a:t> </a:t>
            </a:r>
            <a:r>
              <a:rPr lang="en-US" dirty="0" err="1"/>
              <a:t>nguồn</a:t>
            </a:r>
            <a:r>
              <a:rPr lang="en-US" dirty="0"/>
              <a:t> </a:t>
            </a:r>
            <a:r>
              <a:rPr lang="en-US" dirty="0" err="1"/>
              <a:t>của</a:t>
            </a:r>
            <a:r>
              <a:rPr lang="en-US" dirty="0"/>
              <a:t> </a:t>
            </a:r>
            <a:r>
              <a:rPr lang="en-US" dirty="0" err="1"/>
              <a:t>phần</a:t>
            </a:r>
            <a:r>
              <a:rPr lang="en-US" dirty="0"/>
              <a:t> </a:t>
            </a:r>
            <a:r>
              <a:rPr lang="en-US" dirty="0" err="1"/>
              <a:t>mền</a:t>
            </a:r>
            <a:r>
              <a:rPr lang="en-US" dirty="0"/>
              <a:t> </a:t>
            </a:r>
            <a:r>
              <a:rPr lang="en-US" dirty="0" err="1"/>
              <a:t>có</a:t>
            </a:r>
            <a:r>
              <a:rPr lang="en-US" dirty="0"/>
              <a:t> </a:t>
            </a:r>
            <a:r>
              <a:rPr lang="en-US" dirty="0" err="1"/>
              <a:t>hoạt</a:t>
            </a:r>
            <a:r>
              <a:rPr lang="en-US" dirty="0"/>
              <a:t> </a:t>
            </a:r>
            <a:r>
              <a:rPr lang="en-US" dirty="0" err="1"/>
              <a:t>động</a:t>
            </a:r>
            <a:r>
              <a:rPr lang="en-US" dirty="0"/>
              <a:t> </a:t>
            </a:r>
            <a:r>
              <a:rPr lang="en-US" dirty="0" err="1"/>
              <a:t>đúng</a:t>
            </a:r>
            <a:r>
              <a:rPr lang="en-US" dirty="0"/>
              <a:t> hay </a:t>
            </a:r>
            <a:r>
              <a:rPr lang="en-US" dirty="0" err="1"/>
              <a:t>không</a:t>
            </a:r>
            <a:r>
              <a:rPr lang="en-US" dirty="0"/>
              <a:t> .</a:t>
            </a:r>
          </a:p>
          <a:p>
            <a:pPr marL="285750" indent="-285750">
              <a:lnSpc>
                <a:spcPct val="150000"/>
              </a:lnSpc>
              <a:buFont typeface="Wingdings" panose="05000000000000000000" pitchFamily="2" charset="2"/>
              <a:buChar char="q"/>
            </a:pPr>
            <a:r>
              <a:rPr lang="en-US" dirty="0"/>
              <a:t>Unit Test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Developers , </a:t>
            </a:r>
            <a:r>
              <a:rPr lang="en-US" dirty="0" err="1"/>
              <a:t>không</a:t>
            </a:r>
            <a:r>
              <a:rPr lang="en-US" dirty="0"/>
              <a:t> </a:t>
            </a:r>
            <a:r>
              <a:rPr lang="en-US" dirty="0" err="1"/>
              <a:t>phải</a:t>
            </a:r>
            <a:r>
              <a:rPr lang="en-US" dirty="0"/>
              <a:t> </a:t>
            </a:r>
            <a:r>
              <a:rPr lang="en-US" dirty="0" err="1"/>
              <a:t>từ</a:t>
            </a:r>
            <a:r>
              <a:rPr lang="en-US" dirty="0"/>
              <a:t> Software tester </a:t>
            </a:r>
            <a:r>
              <a:rPr lang="en-US" dirty="0" err="1"/>
              <a:t>hoặc</a:t>
            </a:r>
            <a:r>
              <a:rPr lang="en-US" dirty="0"/>
              <a:t> end-user.  </a:t>
            </a:r>
          </a:p>
        </p:txBody>
      </p:sp>
      <p:pic>
        <p:nvPicPr>
          <p:cNvPr id="3" name="picture 35">
            <a:extLst>
              <a:ext uri="{FF2B5EF4-FFF2-40B4-BE49-F238E27FC236}">
                <a16:creationId xmlns:a16="http://schemas.microsoft.com/office/drawing/2014/main" id="{A40D5BF2-6AA4-1E83-F5BE-D9D5D41B5FEF}"/>
              </a:ext>
            </a:extLst>
          </p:cNvPr>
          <p:cNvPicPr>
            <a:picLocks noChangeAspect="1"/>
          </p:cNvPicPr>
          <p:nvPr/>
        </p:nvPicPr>
        <p:blipFill rotWithShape="1">
          <a:blip r:embed="rId3"/>
          <a:srcRect t="8711" r="6140"/>
          <a:stretch/>
        </p:blipFill>
        <p:spPr>
          <a:xfrm rot="10800000">
            <a:off x="0" y="3388093"/>
            <a:ext cx="2098396" cy="1755407"/>
          </a:xfrm>
          <a:prstGeom prst="rect">
            <a:avLst/>
          </a:prstGeom>
        </p:spPr>
      </p:pic>
      <p:pic>
        <p:nvPicPr>
          <p:cNvPr id="1026" name="Picture 2" descr="Unit Test là gì? Khái niệm và vai trò | TopDev">
            <a:extLst>
              <a:ext uri="{FF2B5EF4-FFF2-40B4-BE49-F238E27FC236}">
                <a16:creationId xmlns:a16="http://schemas.microsoft.com/office/drawing/2014/main" id="{0BDB1C16-4CD3-C2FF-383B-299DC7C20C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73" t="5878" r="29368" b="12193"/>
          <a:stretch/>
        </p:blipFill>
        <p:spPr bwMode="auto">
          <a:xfrm>
            <a:off x="6210641" y="1694902"/>
            <a:ext cx="2211096" cy="225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22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Mục</a:t>
            </a:r>
            <a:r>
              <a:rPr lang="en-US" sz="3750" dirty="0">
                <a:solidFill>
                  <a:srgbClr val="3B2F20"/>
                </a:solidFill>
                <a:latin typeface="Montserrat"/>
                <a:sym typeface="Montserrat"/>
              </a:rPr>
              <a:t> </a:t>
            </a:r>
            <a:r>
              <a:rPr lang="en-US" sz="3750" dirty="0" err="1">
                <a:solidFill>
                  <a:srgbClr val="3B2F20"/>
                </a:solidFill>
                <a:latin typeface="Montserrat"/>
                <a:sym typeface="Montserrat"/>
              </a:rPr>
              <a:t>đích</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429683" y="1336968"/>
            <a:ext cx="8096250"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err="1"/>
              <a:t>Xác</a:t>
            </a:r>
            <a:r>
              <a:rPr lang="en-US" dirty="0"/>
              <a:t> </a:t>
            </a:r>
            <a:r>
              <a:rPr lang="en-US" dirty="0" err="1"/>
              <a:t>minh</a:t>
            </a:r>
            <a:r>
              <a:rPr lang="en-US" dirty="0"/>
              <a:t> </a:t>
            </a:r>
            <a:r>
              <a:rPr lang="en-US" dirty="0" err="1"/>
              <a:t>tính</a:t>
            </a:r>
            <a:r>
              <a:rPr lang="en-US" dirty="0"/>
              <a:t> </a:t>
            </a:r>
            <a:r>
              <a:rPr lang="en-US" dirty="0" err="1"/>
              <a:t>đúng</a:t>
            </a:r>
            <a:r>
              <a:rPr lang="en-US" dirty="0"/>
              <a:t> </a:t>
            </a:r>
            <a:r>
              <a:rPr lang="en-US" dirty="0" err="1"/>
              <a:t>đắn</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các</a:t>
            </a:r>
            <a:r>
              <a:rPr lang="en-US" dirty="0"/>
              <a:t> </a:t>
            </a:r>
            <a:r>
              <a:rPr lang="en-US" dirty="0" err="1"/>
              <a:t>đơn</a:t>
            </a:r>
            <a:r>
              <a:rPr lang="en-US" dirty="0"/>
              <a:t> </a:t>
            </a:r>
            <a:r>
              <a:rPr lang="en-US" dirty="0" err="1"/>
              <a:t>vị</a:t>
            </a:r>
            <a:r>
              <a:rPr lang="en-US" dirty="0"/>
              <a:t> </a:t>
            </a:r>
            <a:r>
              <a:rPr lang="en-US" dirty="0" err="1"/>
              <a:t>mã</a:t>
            </a:r>
            <a:r>
              <a:rPr lang="en-US" dirty="0"/>
              <a:t> </a:t>
            </a:r>
            <a:r>
              <a:rPr lang="en-US" dirty="0" err="1"/>
              <a:t>nguồn</a:t>
            </a:r>
            <a:r>
              <a:rPr lang="en-US" dirty="0"/>
              <a:t> </a:t>
            </a:r>
            <a:r>
              <a:rPr lang="en-US" dirty="0" err="1"/>
              <a:t>nhỏ</a:t>
            </a:r>
            <a:r>
              <a:rPr lang="en-US" dirty="0"/>
              <a:t>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yêu</a:t>
            </a:r>
            <a:r>
              <a:rPr lang="en-US" dirty="0"/>
              <a:t> </a:t>
            </a:r>
            <a:r>
              <a:rPr lang="en-US" dirty="0" err="1"/>
              <a:t>cầu</a:t>
            </a:r>
            <a:r>
              <a:rPr lang="en-US" dirty="0"/>
              <a:t> </a:t>
            </a:r>
            <a:r>
              <a:rPr lang="en-US" dirty="0" err="1"/>
              <a:t>đã</a:t>
            </a:r>
            <a:r>
              <a:rPr lang="en-US" dirty="0"/>
              <a:t> </a:t>
            </a:r>
            <a:r>
              <a:rPr lang="en-US" dirty="0" err="1"/>
              <a:t>định</a:t>
            </a:r>
            <a:r>
              <a:rPr lang="en-US" dirty="0"/>
              <a:t> .</a:t>
            </a:r>
          </a:p>
          <a:p>
            <a:pPr marL="285750" indent="-285750">
              <a:lnSpc>
                <a:spcPct val="150000"/>
              </a:lnSpc>
              <a:buFont typeface="Wingdings" panose="05000000000000000000" pitchFamily="2" charset="2"/>
              <a:buChar char="q"/>
            </a:pPr>
            <a:r>
              <a:rPr lang="en-US" dirty="0" err="1"/>
              <a:t>Phát</a:t>
            </a:r>
            <a:r>
              <a:rPr lang="en-US" dirty="0"/>
              <a:t> </a:t>
            </a:r>
            <a:r>
              <a:rPr lang="en-US" dirty="0" err="1"/>
              <a:t>hiện</a:t>
            </a:r>
            <a:r>
              <a:rPr lang="en-US" dirty="0"/>
              <a:t> </a:t>
            </a:r>
            <a:r>
              <a:rPr lang="en-US" dirty="0" err="1"/>
              <a:t>lỗi</a:t>
            </a:r>
            <a:r>
              <a:rPr lang="en-US" dirty="0"/>
              <a:t> </a:t>
            </a:r>
            <a:r>
              <a:rPr lang="en-US" dirty="0" err="1"/>
              <a:t>sớm</a:t>
            </a:r>
            <a:r>
              <a:rPr lang="en-US" dirty="0"/>
              <a:t> : </a:t>
            </a:r>
            <a:r>
              <a:rPr lang="vi-VN" dirty="0"/>
              <a:t>Giúp phát hiện lỗi ngay trong giai đoạn phát triển ban đầu, từ đó giảm chi phí sửa chữa.</a:t>
            </a:r>
            <a:endParaRPr lang="en-US" dirty="0"/>
          </a:p>
          <a:p>
            <a:pPr marL="285750" indent="-285750">
              <a:lnSpc>
                <a:spcPct val="150000"/>
              </a:lnSpc>
              <a:buFont typeface="Wingdings" panose="05000000000000000000" pitchFamily="2" charset="2"/>
              <a:buChar char="q"/>
            </a:pPr>
            <a:r>
              <a:rPr lang="en-US" dirty="0" err="1"/>
              <a:t>Tăng</a:t>
            </a:r>
            <a:r>
              <a:rPr lang="en-US" dirty="0"/>
              <a:t> </a:t>
            </a:r>
            <a:r>
              <a:rPr lang="en-US" dirty="0" err="1"/>
              <a:t>tính</a:t>
            </a:r>
            <a:r>
              <a:rPr lang="en-US" dirty="0"/>
              <a:t> </a:t>
            </a:r>
            <a:r>
              <a:rPr lang="en-US" dirty="0" err="1"/>
              <a:t>bảo</a:t>
            </a:r>
            <a:r>
              <a:rPr lang="en-US" dirty="0"/>
              <a:t> </a:t>
            </a:r>
            <a:r>
              <a:rPr lang="en-US" dirty="0" err="1"/>
              <a:t>trì</a:t>
            </a:r>
            <a:r>
              <a:rPr lang="en-US" dirty="0"/>
              <a:t> : </a:t>
            </a:r>
            <a:r>
              <a:rPr lang="vi-VN" dirty="0"/>
              <a:t>Khi mã nguồn thay đổi, </a:t>
            </a:r>
            <a:r>
              <a:rPr lang="vi-VN" dirty="0" err="1"/>
              <a:t>unit</a:t>
            </a:r>
            <a:r>
              <a:rPr lang="vi-VN" dirty="0"/>
              <a:t> </a:t>
            </a:r>
            <a:r>
              <a:rPr lang="vi-VN" dirty="0" err="1"/>
              <a:t>test</a:t>
            </a:r>
            <a:r>
              <a:rPr lang="vi-VN" dirty="0"/>
              <a:t> có thể giúp kiểm tra xem các thay đổi này có phá vỡ tính năng hiện tại hay không.</a:t>
            </a:r>
            <a:endParaRPr lang="en-US" dirty="0"/>
          </a:p>
          <a:p>
            <a:pPr marL="285750" indent="-285750">
              <a:lnSpc>
                <a:spcPct val="150000"/>
              </a:lnSpc>
              <a:buFont typeface="Wingdings" panose="05000000000000000000" pitchFamily="2" charset="2"/>
              <a:buChar char="q"/>
            </a:pPr>
            <a:r>
              <a:rPr lang="en-US" dirty="0" err="1"/>
              <a:t>Tài</a:t>
            </a:r>
            <a:r>
              <a:rPr lang="en-US" dirty="0"/>
              <a:t> </a:t>
            </a:r>
            <a:r>
              <a:rPr lang="en-US" dirty="0" err="1"/>
              <a:t>liệu</a:t>
            </a:r>
            <a:r>
              <a:rPr lang="en-US" dirty="0"/>
              <a:t> </a:t>
            </a:r>
            <a:r>
              <a:rPr lang="en-US" dirty="0" err="1"/>
              <a:t>hóa</a:t>
            </a:r>
            <a:r>
              <a:rPr lang="en-US" dirty="0"/>
              <a:t> : U</a:t>
            </a:r>
            <a:r>
              <a:rPr lang="vi-VN" dirty="0" err="1"/>
              <a:t>nit</a:t>
            </a:r>
            <a:r>
              <a:rPr lang="vi-VN" dirty="0"/>
              <a:t> </a:t>
            </a:r>
            <a:r>
              <a:rPr lang="vi-VN" dirty="0" err="1"/>
              <a:t>test</a:t>
            </a:r>
            <a:r>
              <a:rPr lang="vi-VN" dirty="0"/>
              <a:t> cung cấp một dạng tài liệu sống về cách thức mã nguồn hoạt động.</a:t>
            </a:r>
            <a:endParaRPr lang="en-US" dirty="0"/>
          </a:p>
          <a:p>
            <a:pPr marL="285750" indent="-285750">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28598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Đặt</a:t>
            </a:r>
            <a:r>
              <a:rPr lang="en-US" sz="3750" dirty="0">
                <a:solidFill>
                  <a:srgbClr val="3B2F20"/>
                </a:solidFill>
                <a:latin typeface="Montserrat"/>
                <a:sym typeface="Montserrat"/>
              </a:rPr>
              <a:t> </a:t>
            </a:r>
            <a:r>
              <a:rPr lang="en-US" sz="3750" dirty="0" err="1">
                <a:solidFill>
                  <a:srgbClr val="3B2F20"/>
                </a:solidFill>
                <a:latin typeface="Montserrat"/>
                <a:sym typeface="Montserrat"/>
              </a:rPr>
              <a:t>điểm</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404282" y="1336968"/>
            <a:ext cx="7816847"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err="1"/>
              <a:t>Phạm</a:t>
            </a:r>
            <a:r>
              <a:rPr lang="en-US" dirty="0"/>
              <a:t> vi </a:t>
            </a:r>
            <a:r>
              <a:rPr lang="en-US" dirty="0" err="1"/>
              <a:t>hẹp</a:t>
            </a:r>
            <a:r>
              <a:rPr lang="en-US" dirty="0"/>
              <a:t> : U</a:t>
            </a:r>
            <a:r>
              <a:rPr lang="vi-VN" dirty="0" err="1"/>
              <a:t>nit</a:t>
            </a:r>
            <a:r>
              <a:rPr lang="vi-VN" dirty="0"/>
              <a:t> </a:t>
            </a:r>
            <a:r>
              <a:rPr lang="vi-VN" dirty="0" err="1"/>
              <a:t>test</a:t>
            </a:r>
            <a:r>
              <a:rPr lang="vi-VN" dirty="0"/>
              <a:t> tập trung vào các đơn vị mã nguồn nhỏ, không kiểm thử toàn bộ hệ thống.</a:t>
            </a:r>
            <a:endParaRPr lang="en-US" dirty="0"/>
          </a:p>
          <a:p>
            <a:pPr marL="285750" indent="-285750">
              <a:lnSpc>
                <a:spcPct val="150000"/>
              </a:lnSpc>
              <a:buFont typeface="Wingdings" panose="05000000000000000000" pitchFamily="2" charset="2"/>
              <a:buChar char="q"/>
            </a:pPr>
            <a:r>
              <a:rPr lang="en-US" dirty="0" err="1"/>
              <a:t>Tốc</a:t>
            </a:r>
            <a:r>
              <a:rPr lang="en-US" dirty="0"/>
              <a:t> </a:t>
            </a:r>
            <a:r>
              <a:rPr lang="en-US" dirty="0" err="1"/>
              <a:t>độ</a:t>
            </a:r>
            <a:r>
              <a:rPr lang="en-US" dirty="0"/>
              <a:t> </a:t>
            </a:r>
            <a:r>
              <a:rPr lang="en-US" dirty="0" err="1"/>
              <a:t>nhanh</a:t>
            </a:r>
            <a:r>
              <a:rPr lang="en-US" dirty="0"/>
              <a:t> : </a:t>
            </a:r>
            <a:r>
              <a:rPr lang="vi-VN" dirty="0"/>
              <a:t>Vì chỉ kiểm tra các phần nhỏ, </a:t>
            </a:r>
            <a:r>
              <a:rPr lang="vi-VN" dirty="0" err="1"/>
              <a:t>unit</a:t>
            </a:r>
            <a:r>
              <a:rPr lang="vi-VN" dirty="0"/>
              <a:t> </a:t>
            </a:r>
            <a:r>
              <a:rPr lang="vi-VN" dirty="0" err="1"/>
              <a:t>test</a:t>
            </a:r>
            <a:r>
              <a:rPr lang="vi-VN" dirty="0"/>
              <a:t> thường chạy rất nhanh.</a:t>
            </a:r>
            <a:endParaRPr lang="en-US" dirty="0"/>
          </a:p>
          <a:p>
            <a:pPr marL="285750" indent="-285750">
              <a:lnSpc>
                <a:spcPct val="150000"/>
              </a:lnSpc>
              <a:buFont typeface="Wingdings" panose="05000000000000000000" pitchFamily="2" charset="2"/>
              <a:buChar char="q"/>
            </a:pPr>
            <a:r>
              <a:rPr lang="en-US" dirty="0" err="1"/>
              <a:t>Tự</a:t>
            </a:r>
            <a:r>
              <a:rPr lang="en-US" dirty="0"/>
              <a:t> </a:t>
            </a:r>
            <a:r>
              <a:rPr lang="en-US" dirty="0" err="1"/>
              <a:t>động</a:t>
            </a:r>
            <a:r>
              <a:rPr lang="en-US" dirty="0"/>
              <a:t> </a:t>
            </a:r>
            <a:r>
              <a:rPr lang="en-US" dirty="0" err="1"/>
              <a:t>hóa</a:t>
            </a:r>
            <a:r>
              <a:rPr lang="en-US" dirty="0"/>
              <a:t> </a:t>
            </a:r>
            <a:r>
              <a:rPr lang="en-US" dirty="0" err="1"/>
              <a:t>cao</a:t>
            </a:r>
            <a:r>
              <a:rPr lang="en-US" dirty="0"/>
              <a:t> : </a:t>
            </a:r>
            <a:r>
              <a:rPr lang="vi-VN" dirty="0" err="1"/>
              <a:t>Unit</a:t>
            </a:r>
            <a:r>
              <a:rPr lang="vi-VN" dirty="0"/>
              <a:t> </a:t>
            </a:r>
            <a:r>
              <a:rPr lang="vi-VN" dirty="0" err="1"/>
              <a:t>test</a:t>
            </a:r>
            <a:r>
              <a:rPr lang="vi-VN" dirty="0"/>
              <a:t> thường được viết dưới dạng mã lệnh và có thể được tự động hóa hoàn toàn.</a:t>
            </a:r>
            <a:endParaRPr lang="en-US" dirty="0"/>
          </a:p>
        </p:txBody>
      </p:sp>
      <p:pic>
        <p:nvPicPr>
          <p:cNvPr id="3" name="picture 35">
            <a:extLst>
              <a:ext uri="{FF2B5EF4-FFF2-40B4-BE49-F238E27FC236}">
                <a16:creationId xmlns:a16="http://schemas.microsoft.com/office/drawing/2014/main" id="{077BD08A-B9C8-573A-E89B-59BD75712CDC}"/>
              </a:ext>
            </a:extLst>
          </p:cNvPr>
          <p:cNvPicPr>
            <a:picLocks noChangeAspect="1"/>
          </p:cNvPicPr>
          <p:nvPr/>
        </p:nvPicPr>
        <p:blipFill rotWithShape="1">
          <a:blip r:embed="rId3"/>
          <a:srcRect t="8711" r="6140"/>
          <a:stretch/>
        </p:blipFill>
        <p:spPr>
          <a:xfrm rot="10800000">
            <a:off x="0" y="3388093"/>
            <a:ext cx="2098396" cy="1755407"/>
          </a:xfrm>
          <a:prstGeom prst="rect">
            <a:avLst/>
          </a:prstGeom>
        </p:spPr>
      </p:pic>
    </p:spTree>
    <p:extLst>
      <p:ext uri="{BB962C8B-B14F-4D97-AF65-F5344CB8AC3E}">
        <p14:creationId xmlns:p14="http://schemas.microsoft.com/office/powerpoint/2010/main" val="368403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a:solidFill>
                  <a:srgbClr val="3B2F20"/>
                </a:solidFill>
                <a:latin typeface="Montserrat"/>
                <a:sym typeface="Montserrat"/>
              </a:rPr>
              <a:t>Quy  </a:t>
            </a:r>
            <a:r>
              <a:rPr lang="en-US" sz="3750" dirty="0" err="1">
                <a:solidFill>
                  <a:srgbClr val="3B2F20"/>
                </a:solidFill>
                <a:latin typeface="Montserrat"/>
                <a:sym typeface="Montserrat"/>
              </a:rPr>
              <a:t>trình</a:t>
            </a:r>
            <a:r>
              <a:rPr lang="en-US" sz="3750" dirty="0">
                <a:solidFill>
                  <a:srgbClr val="3B2F20"/>
                </a:solidFill>
                <a:latin typeface="Montserrat"/>
                <a:sym typeface="Montserrat"/>
              </a:rPr>
              <a:t> </a:t>
            </a:r>
            <a:r>
              <a:rPr lang="en-US" sz="3750" dirty="0" err="1">
                <a:solidFill>
                  <a:srgbClr val="3B2F20"/>
                </a:solidFill>
                <a:latin typeface="Montserrat"/>
                <a:sym typeface="Montserrat"/>
              </a:rPr>
              <a:t>thực</a:t>
            </a:r>
            <a:r>
              <a:rPr lang="en-US" sz="3750" dirty="0">
                <a:solidFill>
                  <a:srgbClr val="3B2F20"/>
                </a:solidFill>
                <a:latin typeface="Montserrat"/>
                <a:sym typeface="Montserrat"/>
              </a:rPr>
              <a:t> </a:t>
            </a:r>
            <a:r>
              <a:rPr lang="en-US" sz="3750" dirty="0" err="1">
                <a:solidFill>
                  <a:srgbClr val="3B2F20"/>
                </a:solidFill>
                <a:latin typeface="Montserrat"/>
                <a:sym typeface="Montserrat"/>
              </a:rPr>
              <a:t>hiện</a:t>
            </a:r>
            <a:r>
              <a:rPr lang="en-US" sz="3750" dirty="0">
                <a:solidFill>
                  <a:srgbClr val="3B2F20"/>
                </a:solidFill>
                <a:latin typeface="Montserrat"/>
                <a:sym typeface="Montserrat"/>
              </a:rPr>
              <a:t>.</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404283" y="1336968"/>
            <a:ext cx="4963584"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err="1"/>
              <a:t>Viết</a:t>
            </a:r>
            <a:r>
              <a:rPr lang="en-US" dirty="0"/>
              <a:t> Test case : </a:t>
            </a:r>
            <a:r>
              <a:rPr lang="vi-VN" dirty="0"/>
              <a:t>Xác định các tình huống kiểm thử cụ thể cho từng đơn vị mã nguồn.</a:t>
            </a:r>
            <a:endParaRPr lang="en-US" dirty="0"/>
          </a:p>
          <a:p>
            <a:pPr marL="285750" indent="-285750">
              <a:lnSpc>
                <a:spcPct val="150000"/>
              </a:lnSpc>
              <a:buFont typeface="Wingdings" panose="05000000000000000000" pitchFamily="2" charset="2"/>
              <a:buChar char="q"/>
            </a:pPr>
            <a:r>
              <a:rPr lang="en-US" dirty="0" err="1"/>
              <a:t>Thực</a:t>
            </a:r>
            <a:r>
              <a:rPr lang="en-US" dirty="0"/>
              <a:t> </a:t>
            </a:r>
            <a:r>
              <a:rPr lang="en-US" dirty="0" err="1"/>
              <a:t>thi</a:t>
            </a:r>
            <a:r>
              <a:rPr lang="en-US" dirty="0"/>
              <a:t> Test case : </a:t>
            </a:r>
            <a:r>
              <a:rPr lang="vi-VN" dirty="0"/>
              <a:t>Chạy các </a:t>
            </a:r>
            <a:r>
              <a:rPr lang="vi-VN" dirty="0" err="1"/>
              <a:t>test</a:t>
            </a:r>
            <a:r>
              <a:rPr lang="vi-VN" dirty="0"/>
              <a:t> </a:t>
            </a:r>
            <a:r>
              <a:rPr lang="vi-VN" dirty="0" err="1"/>
              <a:t>case</a:t>
            </a:r>
            <a:r>
              <a:rPr lang="vi-VN" dirty="0"/>
              <a:t> này và kiểm tra kết quả.</a:t>
            </a:r>
            <a:endParaRPr lang="en-US" dirty="0"/>
          </a:p>
          <a:p>
            <a:pPr marL="285750" indent="-285750">
              <a:lnSpc>
                <a:spcPct val="150000"/>
              </a:lnSpc>
              <a:buFont typeface="Wingdings" panose="05000000000000000000" pitchFamily="2" charset="2"/>
              <a:buChar char="q"/>
            </a:pPr>
            <a:r>
              <a:rPr lang="en-US" dirty="0" err="1"/>
              <a:t>Sửa</a:t>
            </a:r>
            <a:r>
              <a:rPr lang="en-US" dirty="0"/>
              <a:t> </a:t>
            </a:r>
            <a:r>
              <a:rPr lang="en-US" dirty="0" err="1"/>
              <a:t>lỗi</a:t>
            </a:r>
            <a:r>
              <a:rPr lang="en-US" dirty="0"/>
              <a:t> (</a:t>
            </a:r>
            <a:r>
              <a:rPr lang="en-US" dirty="0" err="1"/>
              <a:t>nếu</a:t>
            </a:r>
            <a:r>
              <a:rPr lang="en-US" dirty="0"/>
              <a:t> </a:t>
            </a:r>
            <a:r>
              <a:rPr lang="en-US" dirty="0" err="1"/>
              <a:t>có</a:t>
            </a:r>
            <a:r>
              <a:rPr lang="en-US" dirty="0"/>
              <a:t> ) : </a:t>
            </a:r>
            <a:r>
              <a:rPr lang="vi-VN" dirty="0"/>
              <a:t>Nếu </a:t>
            </a:r>
            <a:r>
              <a:rPr lang="vi-VN" dirty="0" err="1"/>
              <a:t>test</a:t>
            </a:r>
            <a:r>
              <a:rPr lang="vi-VN" dirty="0"/>
              <a:t> </a:t>
            </a:r>
            <a:r>
              <a:rPr lang="vi-VN" dirty="0" err="1"/>
              <a:t>case</a:t>
            </a:r>
            <a:r>
              <a:rPr lang="vi-VN" dirty="0"/>
              <a:t> thất bại, cần sửa lỗi và chạy lại </a:t>
            </a:r>
            <a:r>
              <a:rPr lang="vi-VN" dirty="0" err="1"/>
              <a:t>test</a:t>
            </a:r>
            <a:r>
              <a:rPr lang="vi-VN" dirty="0"/>
              <a:t> </a:t>
            </a:r>
            <a:r>
              <a:rPr lang="vi-VN" dirty="0" err="1"/>
              <a:t>case</a:t>
            </a:r>
            <a:r>
              <a:rPr lang="vi-VN" dirty="0"/>
              <a:t> cho đến khi đạt yêu cầu.</a:t>
            </a:r>
            <a:endParaRPr lang="en-US" dirty="0"/>
          </a:p>
        </p:txBody>
      </p:sp>
      <p:pic>
        <p:nvPicPr>
          <p:cNvPr id="3" name="picture 35">
            <a:extLst>
              <a:ext uri="{FF2B5EF4-FFF2-40B4-BE49-F238E27FC236}">
                <a16:creationId xmlns:a16="http://schemas.microsoft.com/office/drawing/2014/main" id="{077BD08A-B9C8-573A-E89B-59BD75712CDC}"/>
              </a:ext>
            </a:extLst>
          </p:cNvPr>
          <p:cNvPicPr>
            <a:picLocks noChangeAspect="1"/>
          </p:cNvPicPr>
          <p:nvPr/>
        </p:nvPicPr>
        <p:blipFill rotWithShape="1">
          <a:blip r:embed="rId3"/>
          <a:srcRect t="8711" r="6140"/>
          <a:stretch/>
        </p:blipFill>
        <p:spPr>
          <a:xfrm rot="10800000">
            <a:off x="0" y="3388093"/>
            <a:ext cx="2098396" cy="1755407"/>
          </a:xfrm>
          <a:prstGeom prst="rect">
            <a:avLst/>
          </a:prstGeom>
        </p:spPr>
      </p:pic>
      <p:pic>
        <p:nvPicPr>
          <p:cNvPr id="5" name="Hình ảnh 4" descr="Ảnh có chứa văn bản, ảnh chụp màn hình, phim hoạt hình, trang phục&#10;&#10;Mô tả được tạo tự động">
            <a:extLst>
              <a:ext uri="{FF2B5EF4-FFF2-40B4-BE49-F238E27FC236}">
                <a16:creationId xmlns:a16="http://schemas.microsoft.com/office/drawing/2014/main" id="{771487C1-D977-F5F0-AB4B-C9DA40B82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433" y="1667229"/>
            <a:ext cx="2289001" cy="2289001"/>
          </a:xfrm>
          <a:prstGeom prst="rect">
            <a:avLst/>
          </a:prstGeom>
        </p:spPr>
      </p:pic>
    </p:spTree>
    <p:extLst>
      <p:ext uri="{BB962C8B-B14F-4D97-AF65-F5344CB8AC3E}">
        <p14:creationId xmlns:p14="http://schemas.microsoft.com/office/powerpoint/2010/main" val="179433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Các</a:t>
            </a:r>
            <a:r>
              <a:rPr lang="en-US" sz="3750" dirty="0">
                <a:solidFill>
                  <a:srgbClr val="3B2F20"/>
                </a:solidFill>
                <a:latin typeface="Montserrat"/>
                <a:sym typeface="Montserrat"/>
              </a:rPr>
              <a:t> </a:t>
            </a:r>
            <a:r>
              <a:rPr lang="en-US" sz="3750" dirty="0" err="1">
                <a:solidFill>
                  <a:srgbClr val="3B2F20"/>
                </a:solidFill>
                <a:latin typeface="Montserrat"/>
                <a:sym typeface="Montserrat"/>
              </a:rPr>
              <a:t>công</a:t>
            </a:r>
            <a:r>
              <a:rPr lang="en-US" sz="3750" dirty="0">
                <a:solidFill>
                  <a:srgbClr val="3B2F20"/>
                </a:solidFill>
                <a:latin typeface="Montserrat"/>
                <a:sym typeface="Montserrat"/>
              </a:rPr>
              <a:t> </a:t>
            </a:r>
            <a:r>
              <a:rPr lang="en-US" sz="3750" dirty="0" err="1">
                <a:solidFill>
                  <a:srgbClr val="3B2F20"/>
                </a:solidFill>
                <a:latin typeface="Montserrat"/>
                <a:sym typeface="Montserrat"/>
              </a:rPr>
              <a:t>cụ</a:t>
            </a:r>
            <a:r>
              <a:rPr lang="en-US" sz="3750" dirty="0">
                <a:solidFill>
                  <a:srgbClr val="3B2F20"/>
                </a:solidFill>
                <a:latin typeface="Montserrat"/>
                <a:sym typeface="Montserrat"/>
              </a:rPr>
              <a:t> </a:t>
            </a:r>
            <a:r>
              <a:rPr lang="en-US" sz="3750" dirty="0" err="1">
                <a:solidFill>
                  <a:srgbClr val="3B2F20"/>
                </a:solidFill>
                <a:latin typeface="Montserrat"/>
                <a:sym typeface="Montserrat"/>
              </a:rPr>
              <a:t>và</a:t>
            </a:r>
            <a:r>
              <a:rPr lang="en-US" sz="3750" dirty="0">
                <a:solidFill>
                  <a:srgbClr val="3B2F20"/>
                </a:solidFill>
                <a:latin typeface="Montserrat"/>
                <a:sym typeface="Montserrat"/>
              </a:rPr>
              <a:t> Framework.</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851547" y="1633424"/>
            <a:ext cx="3381786" cy="253402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t>J</a:t>
            </a:r>
            <a:r>
              <a:rPr lang="vi-VN" dirty="0" err="1"/>
              <a:t>Unit</a:t>
            </a:r>
            <a:r>
              <a:rPr lang="vi-VN" dirty="0"/>
              <a:t>: Dành cho </a:t>
            </a:r>
            <a:r>
              <a:rPr lang="vi-VN" dirty="0" err="1"/>
              <a:t>Java</a:t>
            </a:r>
            <a:r>
              <a:rPr lang="en-US" dirty="0"/>
              <a:t>.</a:t>
            </a:r>
          </a:p>
          <a:p>
            <a:pPr marL="285750" indent="-285750">
              <a:lnSpc>
                <a:spcPct val="150000"/>
              </a:lnSpc>
              <a:buFont typeface="Wingdings" panose="05000000000000000000" pitchFamily="2" charset="2"/>
              <a:buChar char="q"/>
            </a:pPr>
            <a:r>
              <a:rPr lang="vi-VN" dirty="0" err="1"/>
              <a:t>NUnit</a:t>
            </a:r>
            <a:r>
              <a:rPr lang="vi-VN" dirty="0"/>
              <a:t>: Dành cho .NET</a:t>
            </a:r>
          </a:p>
          <a:p>
            <a:pPr marL="285750" indent="-285750">
              <a:lnSpc>
                <a:spcPct val="150000"/>
              </a:lnSpc>
              <a:buFont typeface="Wingdings" panose="05000000000000000000" pitchFamily="2" charset="2"/>
              <a:buChar char="q"/>
            </a:pPr>
            <a:r>
              <a:rPr lang="vi-VN" dirty="0" err="1"/>
              <a:t>pytest</a:t>
            </a:r>
            <a:r>
              <a:rPr lang="vi-VN" dirty="0"/>
              <a:t>: Dành cho </a:t>
            </a:r>
            <a:r>
              <a:rPr lang="vi-VN" dirty="0" err="1"/>
              <a:t>Python</a:t>
            </a:r>
            <a:endParaRPr lang="vi-VN" dirty="0"/>
          </a:p>
          <a:p>
            <a:pPr marL="285750" indent="-285750">
              <a:lnSpc>
                <a:spcPct val="150000"/>
              </a:lnSpc>
              <a:buFont typeface="Wingdings" panose="05000000000000000000" pitchFamily="2" charset="2"/>
              <a:buChar char="q"/>
            </a:pPr>
            <a:r>
              <a:rPr lang="vi-VN" dirty="0" err="1"/>
              <a:t>Jest</a:t>
            </a:r>
            <a:r>
              <a:rPr lang="vi-VN" dirty="0"/>
              <a:t>: Dành cho </a:t>
            </a:r>
            <a:r>
              <a:rPr lang="vi-VN" dirty="0" err="1"/>
              <a:t>JavaScript</a:t>
            </a:r>
            <a:endParaRPr lang="vi-VN" dirty="0"/>
          </a:p>
          <a:p>
            <a:pPr marL="285750" indent="-285750">
              <a:lnSpc>
                <a:spcPct val="150000"/>
              </a:lnSpc>
              <a:buFont typeface="Wingdings" panose="05000000000000000000" pitchFamily="2" charset="2"/>
              <a:buChar char="q"/>
            </a:pPr>
            <a:r>
              <a:rPr lang="vi-VN" dirty="0" err="1"/>
              <a:t>RSpec</a:t>
            </a:r>
            <a:r>
              <a:rPr lang="vi-VN" dirty="0"/>
              <a:t>: Dành cho </a:t>
            </a:r>
            <a:r>
              <a:rPr lang="vi-VN" dirty="0" err="1"/>
              <a:t>Ruby</a:t>
            </a:r>
            <a:endParaRPr lang="vi-VN" dirty="0"/>
          </a:p>
          <a:p>
            <a:pPr marL="285750" indent="-285750">
              <a:lnSpc>
                <a:spcPct val="150000"/>
              </a:lnSpc>
              <a:buFont typeface="Wingdings" panose="05000000000000000000" pitchFamily="2" charset="2"/>
              <a:buChar char="q"/>
            </a:pPr>
            <a:endParaRPr lang="en-US" dirty="0"/>
          </a:p>
        </p:txBody>
      </p:sp>
      <p:pic>
        <p:nvPicPr>
          <p:cNvPr id="3" name="picture 35">
            <a:extLst>
              <a:ext uri="{FF2B5EF4-FFF2-40B4-BE49-F238E27FC236}">
                <a16:creationId xmlns:a16="http://schemas.microsoft.com/office/drawing/2014/main" id="{077BD08A-B9C8-573A-E89B-59BD75712CDC}"/>
              </a:ext>
            </a:extLst>
          </p:cNvPr>
          <p:cNvPicPr>
            <a:picLocks noChangeAspect="1"/>
          </p:cNvPicPr>
          <p:nvPr/>
        </p:nvPicPr>
        <p:blipFill rotWithShape="1">
          <a:blip r:embed="rId3"/>
          <a:srcRect t="8711" r="6140"/>
          <a:stretch/>
        </p:blipFill>
        <p:spPr>
          <a:xfrm rot="10800000">
            <a:off x="0" y="3388093"/>
            <a:ext cx="2098396" cy="1755407"/>
          </a:xfrm>
          <a:prstGeom prst="rect">
            <a:avLst/>
          </a:prstGeom>
        </p:spPr>
      </p:pic>
      <p:pic>
        <p:nvPicPr>
          <p:cNvPr id="5" name="Hình ảnh 4" descr="Ảnh có chứa văn bản, vòng tròn, ảnh chụp màn hình, Đồ họa&#10;&#10;Mô tả được tạo tự động">
            <a:extLst>
              <a:ext uri="{FF2B5EF4-FFF2-40B4-BE49-F238E27FC236}">
                <a16:creationId xmlns:a16="http://schemas.microsoft.com/office/drawing/2014/main" id="{57109C5F-9A70-4E40-1872-6C1193585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467" y="1794213"/>
            <a:ext cx="2041187" cy="2041187"/>
          </a:xfrm>
          <a:prstGeom prst="rect">
            <a:avLst/>
          </a:prstGeom>
        </p:spPr>
      </p:pic>
    </p:spTree>
    <p:extLst>
      <p:ext uri="{BB962C8B-B14F-4D97-AF65-F5344CB8AC3E}">
        <p14:creationId xmlns:p14="http://schemas.microsoft.com/office/powerpoint/2010/main" val="311406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pic>
        <p:nvPicPr>
          <p:cNvPr id="17" name="picture 17"/>
          <p:cNvPicPr>
            <a:picLocks noChangeAspect="1"/>
          </p:cNvPicPr>
          <p:nvPr/>
        </p:nvPicPr>
        <p:blipFill>
          <a:blip r:embed="rId2"/>
          <a:stretch>
            <a:fillRect/>
          </a:stretch>
        </p:blipFill>
        <p:spPr>
          <a:xfrm rot="21600000">
            <a:off x="0" y="0"/>
            <a:ext cx="9018320" cy="5143500"/>
          </a:xfrm>
          <a:prstGeom prst="rect">
            <a:avLst/>
          </a:prstGeom>
        </p:spPr>
      </p:pic>
      <p:sp>
        <p:nvSpPr>
          <p:cNvPr id="18" name="textbox 18"/>
          <p:cNvSpPr/>
          <p:nvPr/>
        </p:nvSpPr>
        <p:spPr>
          <a:xfrm>
            <a:off x="2834640" y="1910232"/>
            <a:ext cx="5021580" cy="1793088"/>
          </a:xfrm>
          <a:prstGeom prst="rect">
            <a:avLst/>
          </a:prstGeom>
        </p:spPr>
        <p:txBody>
          <a:bodyPr vert="horz" wrap="square" lIns="0" tIns="0" rIns="0" bIns="0"/>
          <a:lstStyle/>
          <a:p>
            <a:pPr marL="12700" indent="1167618" algn="ctr" rtl="0" eaLnBrk="0">
              <a:lnSpc>
                <a:spcPct val="81000"/>
              </a:lnSpc>
              <a:tabLst/>
            </a:pPr>
            <a:r>
              <a:rPr lang="en-US" altLang="Arial" sz="5600" dirty="0"/>
              <a:t>04</a:t>
            </a:r>
          </a:p>
          <a:p>
            <a:pPr marL="12700" indent="1167618" algn="ctr" rtl="0" eaLnBrk="0">
              <a:lnSpc>
                <a:spcPct val="81000"/>
              </a:lnSpc>
              <a:tabLst/>
            </a:pPr>
            <a:r>
              <a:rPr lang="en-US" altLang="Arial" sz="5600" dirty="0"/>
              <a:t>GitHub</a:t>
            </a:r>
          </a:p>
        </p:txBody>
      </p:sp>
    </p:spTree>
    <p:extLst>
      <p:ext uri="{BB962C8B-B14F-4D97-AF65-F5344CB8AC3E}">
        <p14:creationId xmlns:p14="http://schemas.microsoft.com/office/powerpoint/2010/main" val="2292303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Định</a:t>
            </a:r>
            <a:r>
              <a:rPr lang="en-US" sz="3750" dirty="0">
                <a:solidFill>
                  <a:srgbClr val="3B2F20"/>
                </a:solidFill>
                <a:latin typeface="Montserrat"/>
                <a:sym typeface="Montserrat"/>
              </a:rPr>
              <a:t> </a:t>
            </a:r>
            <a:r>
              <a:rPr lang="en-US" sz="3750" dirty="0" err="1">
                <a:solidFill>
                  <a:srgbClr val="3B2F20"/>
                </a:solidFill>
                <a:latin typeface="Montserrat"/>
                <a:sym typeface="Montserrat"/>
              </a:rPr>
              <a:t>nghĩa</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223207" y="1362978"/>
            <a:ext cx="8430059"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vi-VN" dirty="0" err="1"/>
              <a:t>GitHub</a:t>
            </a:r>
            <a:r>
              <a:rPr lang="vi-VN" dirty="0"/>
              <a:t> là một nền tảng lưu trữ mã nguồn và cộng tác phát triển phần mềm, được xây dựng trên hệ thống quản lý mã nguồn phân tán </a:t>
            </a:r>
            <a:r>
              <a:rPr lang="vi-VN" dirty="0" err="1"/>
              <a:t>Git</a:t>
            </a:r>
            <a:r>
              <a:rPr lang="vi-VN" dirty="0"/>
              <a:t>. Nó cung cấp một loạt các công cụ và dịch vụ cho lập trình viên để quản lý dự án, hợp tác và chia sẻ mã nguồn. </a:t>
            </a:r>
            <a:endParaRPr lang="en-US" dirty="0"/>
          </a:p>
          <a:p>
            <a:pPr marL="285750" indent="-285750">
              <a:lnSpc>
                <a:spcPct val="150000"/>
              </a:lnSpc>
              <a:buFont typeface="Wingdings" panose="05000000000000000000" pitchFamily="2" charset="2"/>
              <a:buChar char="q"/>
            </a:pPr>
            <a:r>
              <a:rPr lang="en-US" dirty="0"/>
              <a:t>Đ</a:t>
            </a:r>
            <a:r>
              <a:rPr lang="vi-VN" dirty="0" err="1"/>
              <a:t>ược</a:t>
            </a:r>
            <a:r>
              <a:rPr lang="vi-VN" dirty="0"/>
              <a:t> thành lập vào năm 2008 bởi Tom </a:t>
            </a:r>
            <a:r>
              <a:rPr lang="vi-VN" dirty="0" err="1"/>
              <a:t>Preston-Werner</a:t>
            </a:r>
            <a:r>
              <a:rPr lang="vi-VN" dirty="0"/>
              <a:t>, </a:t>
            </a:r>
            <a:r>
              <a:rPr lang="vi-VN" dirty="0" err="1"/>
              <a:t>Chris</a:t>
            </a:r>
            <a:r>
              <a:rPr lang="vi-VN" dirty="0"/>
              <a:t> </a:t>
            </a:r>
            <a:r>
              <a:rPr lang="vi-VN" dirty="0" err="1"/>
              <a:t>Wanstrath</a:t>
            </a:r>
            <a:r>
              <a:rPr lang="vi-VN" dirty="0"/>
              <a:t>, PJ </a:t>
            </a:r>
            <a:r>
              <a:rPr lang="vi-VN" dirty="0" err="1"/>
              <a:t>Hyett</a:t>
            </a:r>
            <a:r>
              <a:rPr lang="vi-VN" dirty="0"/>
              <a:t>, và </a:t>
            </a:r>
            <a:r>
              <a:rPr lang="vi-VN" dirty="0" err="1"/>
              <a:t>Scott</a:t>
            </a:r>
            <a:r>
              <a:rPr lang="vi-VN" dirty="0"/>
              <a:t> </a:t>
            </a:r>
            <a:r>
              <a:rPr lang="vi-VN" dirty="0" err="1"/>
              <a:t>Chacon</a:t>
            </a:r>
            <a:r>
              <a:rPr lang="vi-VN" dirty="0"/>
              <a:t>. Nền tảng này nhanh chóng trở nên phổ biến và được sử dụng rộng rãi bởi các nhà phát triển trên toàn thế giới. Vào năm 2018, Microsoft đã mua lại </a:t>
            </a:r>
            <a:r>
              <a:rPr lang="vi-VN" dirty="0" err="1"/>
              <a:t>GitHub</a:t>
            </a:r>
            <a:r>
              <a:rPr lang="vi-VN" dirty="0"/>
              <a:t> với giá 7,5 tỷ USD.</a:t>
            </a:r>
            <a:endParaRPr lang="en-US" dirty="0"/>
          </a:p>
          <a:p>
            <a:pPr marL="285750" indent="-285750">
              <a:lnSpc>
                <a:spcPct val="150000"/>
              </a:lnSpc>
              <a:buFont typeface="Wingdings" panose="05000000000000000000" pitchFamily="2" charset="2"/>
              <a:buChar char="q"/>
            </a:pPr>
            <a:endParaRPr lang="en-US" dirty="0"/>
          </a:p>
        </p:txBody>
      </p:sp>
      <p:pic>
        <p:nvPicPr>
          <p:cNvPr id="4" name="picture 35">
            <a:extLst>
              <a:ext uri="{FF2B5EF4-FFF2-40B4-BE49-F238E27FC236}">
                <a16:creationId xmlns:a16="http://schemas.microsoft.com/office/drawing/2014/main" id="{0A97E5C1-29EE-DA6A-36D8-17EF84CD15BE}"/>
              </a:ext>
            </a:extLst>
          </p:cNvPr>
          <p:cNvPicPr>
            <a:picLocks noChangeAspect="1"/>
          </p:cNvPicPr>
          <p:nvPr/>
        </p:nvPicPr>
        <p:blipFill rotWithShape="1">
          <a:blip r:embed="rId3"/>
          <a:srcRect t="8711" r="6140"/>
          <a:stretch/>
        </p:blipFill>
        <p:spPr>
          <a:xfrm rot="21600000">
            <a:off x="6794493" y="-394949"/>
            <a:ext cx="2863857" cy="2395751"/>
          </a:xfrm>
          <a:prstGeom prst="rect">
            <a:avLst/>
          </a:prstGeom>
        </p:spPr>
      </p:pic>
    </p:spTree>
    <p:extLst>
      <p:ext uri="{BB962C8B-B14F-4D97-AF65-F5344CB8AC3E}">
        <p14:creationId xmlns:p14="http://schemas.microsoft.com/office/powerpoint/2010/main" val="16991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Tính</a:t>
            </a:r>
            <a:r>
              <a:rPr lang="en-US" sz="3750" dirty="0">
                <a:solidFill>
                  <a:srgbClr val="3B2F20"/>
                </a:solidFill>
                <a:latin typeface="Montserrat"/>
                <a:sym typeface="Montserrat"/>
              </a:rPr>
              <a:t> </a:t>
            </a:r>
            <a:r>
              <a:rPr lang="en-US" sz="3750" dirty="0" err="1">
                <a:solidFill>
                  <a:srgbClr val="3B2F20"/>
                </a:solidFill>
                <a:latin typeface="Montserrat"/>
                <a:sym typeface="Montserrat"/>
              </a:rPr>
              <a:t>năng</a:t>
            </a:r>
            <a:r>
              <a:rPr lang="en-US" sz="3750" dirty="0">
                <a:solidFill>
                  <a:srgbClr val="3B2F20"/>
                </a:solidFill>
                <a:latin typeface="Montserrat"/>
                <a:sym typeface="Montserrat"/>
              </a:rPr>
              <a:t> </a:t>
            </a:r>
            <a:r>
              <a:rPr lang="en-US" sz="3750" dirty="0" err="1">
                <a:solidFill>
                  <a:srgbClr val="3B2F20"/>
                </a:solidFill>
                <a:latin typeface="Montserrat"/>
                <a:sym typeface="Montserrat"/>
              </a:rPr>
              <a:t>chính</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223207" y="1337123"/>
            <a:ext cx="8430059"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vi-VN" b="1" dirty="0" err="1"/>
              <a:t>Repository</a:t>
            </a:r>
            <a:r>
              <a:rPr lang="vi-VN" b="1" dirty="0"/>
              <a:t>:</a:t>
            </a:r>
            <a:r>
              <a:rPr lang="vi-VN" dirty="0"/>
              <a:t> Kho lưu trữ mã nguồn, nơi lưu trữ tất cả các tệp mã, lịch sử thay đổi và các tài liệu liên quan.</a:t>
            </a:r>
          </a:p>
          <a:p>
            <a:pPr marL="285750" indent="-285750">
              <a:lnSpc>
                <a:spcPct val="150000"/>
              </a:lnSpc>
              <a:buFont typeface="Wingdings" panose="05000000000000000000" pitchFamily="2" charset="2"/>
              <a:buChar char="q"/>
            </a:pPr>
            <a:r>
              <a:rPr lang="vi-VN" b="1" dirty="0" err="1"/>
              <a:t>Branching</a:t>
            </a:r>
            <a:r>
              <a:rPr lang="vi-VN" b="1" dirty="0"/>
              <a:t> </a:t>
            </a:r>
            <a:r>
              <a:rPr lang="vi-VN" b="1" dirty="0" err="1"/>
              <a:t>and</a:t>
            </a:r>
            <a:r>
              <a:rPr lang="vi-VN" b="1" dirty="0"/>
              <a:t> </a:t>
            </a:r>
            <a:r>
              <a:rPr lang="vi-VN" b="1" dirty="0" err="1"/>
              <a:t>Merging</a:t>
            </a:r>
            <a:r>
              <a:rPr lang="vi-VN" b="1" dirty="0"/>
              <a:t>:</a:t>
            </a:r>
            <a:r>
              <a:rPr lang="vi-VN" dirty="0"/>
              <a:t> Hỗ trợ tạo và quản lý các nhánh (</a:t>
            </a:r>
            <a:r>
              <a:rPr lang="vi-VN" dirty="0" err="1"/>
              <a:t>branch</a:t>
            </a:r>
            <a:r>
              <a:rPr lang="vi-VN" dirty="0"/>
              <a:t>), giúp dễ dàng thực hiện các thay đổi và tích hợp chúng lại với nhau.</a:t>
            </a:r>
          </a:p>
          <a:p>
            <a:pPr marL="285750" indent="-285750">
              <a:lnSpc>
                <a:spcPct val="150000"/>
              </a:lnSpc>
              <a:buFont typeface="Wingdings" panose="05000000000000000000" pitchFamily="2" charset="2"/>
              <a:buChar char="q"/>
            </a:pPr>
            <a:r>
              <a:rPr lang="en-US" dirty="0"/>
              <a:t> </a:t>
            </a:r>
            <a:r>
              <a:rPr lang="en-US" b="1" dirty="0"/>
              <a:t>P</a:t>
            </a:r>
            <a:r>
              <a:rPr lang="vi-VN" b="1" dirty="0" err="1"/>
              <a:t>ull</a:t>
            </a:r>
            <a:r>
              <a:rPr lang="vi-VN" b="1" dirty="0"/>
              <a:t> </a:t>
            </a:r>
            <a:r>
              <a:rPr lang="vi-VN" b="1" dirty="0" err="1"/>
              <a:t>Requests</a:t>
            </a:r>
            <a:r>
              <a:rPr lang="vi-VN" b="1" dirty="0"/>
              <a:t>:</a:t>
            </a:r>
            <a:r>
              <a:rPr lang="vi-VN" dirty="0"/>
              <a:t> Công cụ để thảo luận và xem xét các thay đổi trước khi tích hợp vào nhánh chính.</a:t>
            </a:r>
            <a:endParaRPr lang="en-US" dirty="0"/>
          </a:p>
          <a:p>
            <a:pPr marL="285750" indent="-285750">
              <a:lnSpc>
                <a:spcPct val="150000"/>
              </a:lnSpc>
              <a:buFont typeface="Wingdings" panose="05000000000000000000" pitchFamily="2" charset="2"/>
              <a:buChar char="q"/>
            </a:pPr>
            <a:r>
              <a:rPr lang="vi-VN" b="1" dirty="0" err="1"/>
              <a:t>Issues</a:t>
            </a:r>
            <a:r>
              <a:rPr lang="vi-VN" b="1" dirty="0"/>
              <a:t> </a:t>
            </a:r>
            <a:r>
              <a:rPr lang="vi-VN" b="1" dirty="0" err="1"/>
              <a:t>and</a:t>
            </a:r>
            <a:r>
              <a:rPr lang="vi-VN" b="1" dirty="0"/>
              <a:t> </a:t>
            </a:r>
            <a:r>
              <a:rPr lang="vi-VN" b="1" dirty="0" err="1"/>
              <a:t>Projects</a:t>
            </a:r>
            <a:r>
              <a:rPr lang="vi-VN" b="1" dirty="0"/>
              <a:t>:</a:t>
            </a:r>
            <a:r>
              <a:rPr lang="vi-VN" dirty="0"/>
              <a:t> Công cụ quản lý công việc và theo dõi lỗi, giúp đội ngũ phát triển theo dõi và giải quyết các vấn đề.</a:t>
            </a:r>
          </a:p>
          <a:p>
            <a:pPr marL="285750" indent="-285750">
              <a:lnSpc>
                <a:spcPct val="150000"/>
              </a:lnSpc>
              <a:buFont typeface="Wingdings" panose="05000000000000000000" pitchFamily="2" charset="2"/>
              <a:buChar char="q"/>
            </a:pPr>
            <a:endParaRPr lang="en-US" dirty="0"/>
          </a:p>
        </p:txBody>
      </p:sp>
      <p:pic>
        <p:nvPicPr>
          <p:cNvPr id="3" name="picture 35">
            <a:extLst>
              <a:ext uri="{FF2B5EF4-FFF2-40B4-BE49-F238E27FC236}">
                <a16:creationId xmlns:a16="http://schemas.microsoft.com/office/drawing/2014/main" id="{25EFF593-A3D0-ECC3-4195-37889914FF2A}"/>
              </a:ext>
            </a:extLst>
          </p:cNvPr>
          <p:cNvPicPr>
            <a:picLocks noChangeAspect="1"/>
          </p:cNvPicPr>
          <p:nvPr/>
        </p:nvPicPr>
        <p:blipFill rotWithShape="1">
          <a:blip r:embed="rId3"/>
          <a:srcRect t="8711" r="6140"/>
          <a:stretch/>
        </p:blipFill>
        <p:spPr>
          <a:xfrm rot="21600000">
            <a:off x="6794493" y="-394949"/>
            <a:ext cx="2863857" cy="2395751"/>
          </a:xfrm>
          <a:prstGeom prst="rect">
            <a:avLst/>
          </a:prstGeom>
        </p:spPr>
      </p:pic>
    </p:spTree>
    <p:extLst>
      <p:ext uri="{BB962C8B-B14F-4D97-AF65-F5344CB8AC3E}">
        <p14:creationId xmlns:p14="http://schemas.microsoft.com/office/powerpoint/2010/main" val="38316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tretch>
            <a:fillRect/>
          </a:stretch>
        </p:blipFill>
        <p:spPr>
          <a:xfrm rot="21600000">
            <a:off x="0" y="0"/>
            <a:ext cx="9144000" cy="2407920"/>
          </a:xfrm>
          <a:prstGeom prst="rect">
            <a:avLst/>
          </a:prstGeom>
        </p:spPr>
      </p:pic>
      <p:sp>
        <p:nvSpPr>
          <p:cNvPr id="11" name="textbox 11"/>
          <p:cNvSpPr/>
          <p:nvPr/>
        </p:nvSpPr>
        <p:spPr>
          <a:xfrm>
            <a:off x="3688497" y="2407920"/>
            <a:ext cx="2919403" cy="2120900"/>
          </a:xfrm>
          <a:prstGeom prst="rect">
            <a:avLst/>
          </a:prstGeom>
        </p:spPr>
        <p:txBody>
          <a:bodyPr vert="horz" wrap="square" lIns="0" tIns="0" rIns="0" bIns="0"/>
          <a:lstStyle/>
          <a:p>
            <a:pPr algn="l" rtl="0" eaLnBrk="0">
              <a:lnSpc>
                <a:spcPct val="200000"/>
              </a:lnSpc>
              <a:tabLst/>
            </a:pPr>
            <a:endParaRPr lang="Arial" altLang="Arial" sz="100" dirty="0"/>
          </a:p>
          <a:p>
            <a:pPr marL="12700" indent="11124" algn="l" rtl="0" eaLnBrk="0">
              <a:lnSpc>
                <a:spcPct val="200000"/>
              </a:lnSpc>
              <a:tabLst/>
            </a:pPr>
            <a:r>
              <a:rPr lang="en-US" altLang="Arial" sz="1200" dirty="0" err="1">
                <a:solidFill>
                  <a:srgbClr val="112C3F">
                    <a:alpha val="100000"/>
                  </a:srgbClr>
                </a:solidFill>
                <a:latin typeface="Arial"/>
                <a:cs typeface="Arial"/>
              </a:rPr>
              <a:t>Xây</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dựng</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giao</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diện</a:t>
            </a:r>
            <a:r>
              <a:rPr lang="en-US" altLang="Arial" sz="1200" dirty="0">
                <a:solidFill>
                  <a:srgbClr val="112C3F">
                    <a:alpha val="100000"/>
                  </a:srgbClr>
                </a:solidFill>
                <a:latin typeface="Arial"/>
                <a:cs typeface="Arial"/>
              </a:rPr>
              <a:t> demo </a:t>
            </a:r>
            <a:r>
              <a:rPr lang="en-US" altLang="Arial" sz="1200" dirty="0" err="1">
                <a:solidFill>
                  <a:srgbClr val="112C3F">
                    <a:alpha val="100000"/>
                  </a:srgbClr>
                </a:solidFill>
                <a:latin typeface="Arial"/>
                <a:cs typeface="Arial"/>
              </a:rPr>
              <a:t>bằng</a:t>
            </a:r>
            <a:r>
              <a:rPr lang="en-US" altLang="Arial" sz="1200" dirty="0">
                <a:solidFill>
                  <a:srgbClr val="112C3F">
                    <a:alpha val="100000"/>
                  </a:srgbClr>
                </a:solidFill>
                <a:latin typeface="Arial"/>
                <a:cs typeface="Arial"/>
              </a:rPr>
              <a:t> Figma .</a:t>
            </a:r>
            <a:endParaRPr lang="en-US" altLang="Arial" sz="1200" dirty="0"/>
          </a:p>
          <a:p>
            <a:pPr marL="12700" indent="11124" algn="l" rtl="0" eaLnBrk="0">
              <a:lnSpc>
                <a:spcPct val="200000"/>
              </a:lnSpc>
              <a:spcBef>
                <a:spcPts val="1111"/>
              </a:spcBef>
              <a:tabLst/>
            </a:pPr>
            <a:r>
              <a:rPr lang="en-US" altLang="Arial" sz="1200" dirty="0" err="1">
                <a:solidFill>
                  <a:srgbClr val="112C3F">
                    <a:alpha val="100000"/>
                  </a:srgbClr>
                </a:solidFill>
                <a:latin typeface="Arial"/>
                <a:cs typeface="Arial"/>
              </a:rPr>
              <a:t>Tiêu</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chuẩn</a:t>
            </a:r>
            <a:r>
              <a:rPr lang="en-US" altLang="Arial" sz="1200" dirty="0">
                <a:solidFill>
                  <a:srgbClr val="112C3F">
                    <a:alpha val="100000"/>
                  </a:srgbClr>
                </a:solidFill>
                <a:latin typeface="Arial"/>
                <a:cs typeface="Arial"/>
              </a:rPr>
              <a:t> coding </a:t>
            </a:r>
            <a:r>
              <a:rPr lang="en-US" altLang="Arial" sz="1200" dirty="0" err="1">
                <a:solidFill>
                  <a:srgbClr val="112C3F">
                    <a:alpha val="100000"/>
                  </a:srgbClr>
                </a:solidFill>
                <a:latin typeface="Arial"/>
                <a:cs typeface="Arial"/>
              </a:rPr>
              <a:t>trong</a:t>
            </a:r>
            <a:r>
              <a:rPr lang="en-US" altLang="Arial" sz="1200" dirty="0">
                <a:solidFill>
                  <a:srgbClr val="112C3F">
                    <a:alpha val="100000"/>
                  </a:srgbClr>
                </a:solidFill>
                <a:latin typeface="Arial"/>
                <a:cs typeface="Arial"/>
              </a:rPr>
              <a:t> java.</a:t>
            </a:r>
            <a:endParaRPr lang="Arial" altLang="Arial" sz="1200" dirty="0"/>
          </a:p>
          <a:p>
            <a:pPr marL="12700" indent="11124" algn="l" rtl="0" eaLnBrk="0">
              <a:lnSpc>
                <a:spcPct val="200000"/>
              </a:lnSpc>
              <a:spcBef>
                <a:spcPts val="1265"/>
              </a:spcBef>
              <a:tabLst/>
            </a:pPr>
            <a:r>
              <a:rPr lang="en-US" altLang="Arial" sz="1200" dirty="0" err="1">
                <a:solidFill>
                  <a:srgbClr val="112C3F">
                    <a:alpha val="100000"/>
                  </a:srgbClr>
                </a:solidFill>
                <a:latin typeface="Arial"/>
                <a:cs typeface="Arial"/>
              </a:rPr>
              <a:t>Sơ</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lược</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về</a:t>
            </a:r>
            <a:r>
              <a:rPr lang="en-US" altLang="Arial" sz="1200" dirty="0">
                <a:solidFill>
                  <a:srgbClr val="112C3F">
                    <a:alpha val="100000"/>
                  </a:srgbClr>
                </a:solidFill>
                <a:latin typeface="Arial"/>
                <a:cs typeface="Arial"/>
              </a:rPr>
              <a:t> Unit Test .</a:t>
            </a:r>
          </a:p>
          <a:p>
            <a:pPr marL="12700" indent="11124" algn="l" rtl="0" eaLnBrk="0">
              <a:lnSpc>
                <a:spcPct val="200000"/>
              </a:lnSpc>
              <a:spcBef>
                <a:spcPts val="1265"/>
              </a:spcBef>
              <a:tabLst/>
            </a:pPr>
            <a:r>
              <a:rPr lang="en-US" altLang="Arial" sz="1200" dirty="0" err="1">
                <a:solidFill>
                  <a:srgbClr val="112C3F">
                    <a:alpha val="100000"/>
                  </a:srgbClr>
                </a:solidFill>
                <a:latin typeface="Arial"/>
                <a:cs typeface="Arial"/>
              </a:rPr>
              <a:t>Sơ</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lược</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về</a:t>
            </a:r>
            <a:r>
              <a:rPr lang="en-US" altLang="Arial" sz="1200" dirty="0">
                <a:solidFill>
                  <a:srgbClr val="112C3F">
                    <a:alpha val="100000"/>
                  </a:srgbClr>
                </a:solidFill>
                <a:latin typeface="Arial"/>
                <a:cs typeface="Arial"/>
              </a:rPr>
              <a:t> </a:t>
            </a:r>
            <a:r>
              <a:rPr lang="en-US" altLang="Arial" sz="1200" dirty="0" err="1">
                <a:solidFill>
                  <a:srgbClr val="112C3F">
                    <a:alpha val="100000"/>
                  </a:srgbClr>
                </a:solidFill>
                <a:latin typeface="Arial"/>
                <a:cs typeface="Arial"/>
              </a:rPr>
              <a:t>Github</a:t>
            </a:r>
            <a:endParaRPr lang="Arial" altLang="Arial" sz="1200" dirty="0"/>
          </a:p>
          <a:p>
            <a:pPr algn="l" rtl="0" eaLnBrk="0">
              <a:lnSpc>
                <a:spcPct val="200000"/>
              </a:lnSpc>
              <a:tabLst/>
            </a:pPr>
            <a:endParaRPr lang="Arial" altLang="Arial" sz="900" dirty="0"/>
          </a:p>
          <a:p>
            <a:pPr algn="l" rtl="0" eaLnBrk="0">
              <a:lnSpc>
                <a:spcPct val="200000"/>
              </a:lnSpc>
              <a:tabLst/>
            </a:pPr>
            <a:endParaRPr lang="Arial" altLang="Arial" sz="100" dirty="0"/>
          </a:p>
        </p:txBody>
      </p:sp>
      <p:sp>
        <p:nvSpPr>
          <p:cNvPr id="12" name="textbox 12"/>
          <p:cNvSpPr/>
          <p:nvPr/>
        </p:nvSpPr>
        <p:spPr>
          <a:xfrm>
            <a:off x="1907624" y="2407920"/>
            <a:ext cx="1631314" cy="2200275"/>
          </a:xfrm>
          <a:prstGeom prst="rect">
            <a:avLst/>
          </a:prstGeom>
        </p:spPr>
        <p:txBody>
          <a:bodyPr vert="horz" wrap="square" lIns="0" tIns="0" rIns="0" bIns="0"/>
          <a:lstStyle/>
          <a:p>
            <a:pPr algn="l" rtl="0" eaLnBrk="0">
              <a:lnSpc>
                <a:spcPct val="83341"/>
              </a:lnSpc>
              <a:tabLst/>
            </a:pPr>
            <a:endParaRPr lang="Arial" altLang="Arial" sz="100" dirty="0"/>
          </a:p>
          <a:p>
            <a:pPr marL="61404" algn="l" rtl="0" eaLnBrk="0">
              <a:lnSpc>
                <a:spcPts val="3306"/>
              </a:lnSpc>
              <a:tabLst/>
            </a:pPr>
            <a:r>
              <a:rPr lang="en-US" altLang="Arial" sz="2500" dirty="0">
                <a:solidFill>
                  <a:srgbClr val="112C3F">
                    <a:alpha val="100000"/>
                  </a:srgbClr>
                </a:solidFill>
                <a:latin typeface="Arial"/>
                <a:cs typeface="Arial"/>
              </a:rPr>
              <a:t>Figma</a:t>
            </a:r>
            <a:endParaRPr lang="Arial" altLang="Arial" sz="2500" dirty="0"/>
          </a:p>
          <a:p>
            <a:pPr marL="12700" indent="16234" algn="l" rtl="0" eaLnBrk="0">
              <a:lnSpc>
                <a:spcPct val="146000"/>
              </a:lnSpc>
              <a:spcBef>
                <a:spcPts val="39"/>
              </a:spcBef>
              <a:tabLst/>
            </a:pPr>
            <a:r>
              <a:rPr lang="en-US" sz="2500" dirty="0">
                <a:solidFill>
                  <a:srgbClr val="112C3F">
                    <a:alpha val="100000"/>
                  </a:srgbClr>
                </a:solidFill>
                <a:latin typeface="Arial"/>
                <a:ea typeface="Arial"/>
                <a:cs typeface="Arial"/>
              </a:rPr>
              <a:t>Code style</a:t>
            </a:r>
            <a:r>
              <a:rPr sz="2500" spc="0" dirty="0">
                <a:solidFill>
                  <a:srgbClr val="112C3F">
                    <a:alpha val="100000"/>
                  </a:srgbClr>
                </a:solidFill>
                <a:latin typeface="Arial"/>
                <a:ea typeface="Arial"/>
                <a:cs typeface="Arial"/>
              </a:rPr>
              <a:t> </a:t>
            </a:r>
            <a:endParaRPr lang="en-US" sz="2500" spc="0" dirty="0">
              <a:solidFill>
                <a:srgbClr val="112C3F">
                  <a:alpha val="100000"/>
                </a:srgbClr>
              </a:solidFill>
              <a:latin typeface="Arial"/>
              <a:ea typeface="Arial"/>
              <a:cs typeface="Arial"/>
            </a:endParaRPr>
          </a:p>
          <a:p>
            <a:pPr marL="12700" indent="16234" algn="l" rtl="0" eaLnBrk="0">
              <a:lnSpc>
                <a:spcPct val="146000"/>
              </a:lnSpc>
              <a:spcBef>
                <a:spcPts val="39"/>
              </a:spcBef>
              <a:tabLst/>
            </a:pPr>
            <a:r>
              <a:rPr lang="en-US" sz="2500" dirty="0">
                <a:solidFill>
                  <a:srgbClr val="112C3F">
                    <a:alpha val="100000"/>
                  </a:srgbClr>
                </a:solidFill>
                <a:latin typeface="Arial"/>
                <a:ea typeface="Arial"/>
                <a:cs typeface="Arial"/>
              </a:rPr>
              <a:t>Unit test</a:t>
            </a:r>
            <a:r>
              <a:rPr sz="2500" spc="0" dirty="0">
                <a:solidFill>
                  <a:srgbClr val="112C3F">
                    <a:alpha val="100000"/>
                  </a:srgbClr>
                </a:solidFill>
                <a:latin typeface="Arial"/>
                <a:ea typeface="Arial"/>
                <a:cs typeface="Arial"/>
              </a:rPr>
              <a:t> </a:t>
            </a:r>
            <a:endParaRPr lang="en-US" sz="2500" spc="0" dirty="0">
              <a:solidFill>
                <a:srgbClr val="112C3F">
                  <a:alpha val="100000"/>
                </a:srgbClr>
              </a:solidFill>
              <a:latin typeface="Arial"/>
              <a:ea typeface="Arial"/>
              <a:cs typeface="Arial"/>
            </a:endParaRPr>
          </a:p>
          <a:p>
            <a:pPr marL="12700" indent="16234" algn="l" rtl="0" eaLnBrk="0">
              <a:lnSpc>
                <a:spcPct val="146000"/>
              </a:lnSpc>
              <a:spcBef>
                <a:spcPts val="39"/>
              </a:spcBef>
              <a:tabLst/>
            </a:pPr>
            <a:r>
              <a:rPr lang="en-US" sz="2500" spc="0" dirty="0">
                <a:solidFill>
                  <a:srgbClr val="112C3F">
                    <a:alpha val="100000"/>
                  </a:srgbClr>
                </a:solidFill>
                <a:latin typeface="Arial"/>
                <a:ea typeface="Arial"/>
                <a:cs typeface="Arial"/>
              </a:rPr>
              <a:t>GitHub</a:t>
            </a:r>
            <a:endParaRPr lang="vi-VN" sz="2500" spc="0" dirty="0">
              <a:solidFill>
                <a:srgbClr val="112C3F">
                  <a:alpha val="100000"/>
                </a:srgbClr>
              </a:solidFill>
              <a:latin typeface="Arial"/>
              <a:ea typeface="Arial"/>
              <a:cs typeface="Arial"/>
            </a:endParaRPr>
          </a:p>
        </p:txBody>
      </p:sp>
      <p:sp>
        <p:nvSpPr>
          <p:cNvPr id="13" name="textbox 13"/>
          <p:cNvSpPr/>
          <p:nvPr/>
        </p:nvSpPr>
        <p:spPr>
          <a:xfrm>
            <a:off x="747594" y="207646"/>
            <a:ext cx="5881806" cy="577850"/>
          </a:xfrm>
          <a:prstGeom prst="rect">
            <a:avLst/>
          </a:prstGeom>
        </p:spPr>
        <p:txBody>
          <a:bodyPr vert="horz" wrap="square" lIns="0" tIns="0" rIns="0" bIns="0"/>
          <a:lstStyle/>
          <a:p>
            <a:pPr algn="l" rtl="0" eaLnBrk="0">
              <a:lnSpc>
                <a:spcPct val="83341"/>
              </a:lnSpc>
              <a:tabLst/>
            </a:pPr>
            <a:endParaRPr lang="vi-VN" altLang="Arial" sz="100" dirty="0"/>
          </a:p>
          <a:p>
            <a:pPr marL="12700" algn="l" rtl="0" eaLnBrk="0">
              <a:lnSpc>
                <a:spcPts val="4346"/>
              </a:lnSpc>
              <a:tabLst/>
            </a:pPr>
            <a:r>
              <a:rPr lang="en-US" altLang="Arial" sz="3300" dirty="0" err="1">
                <a:solidFill>
                  <a:srgbClr val="112C3F">
                    <a:alpha val="100000"/>
                  </a:srgbClr>
                </a:solidFill>
                <a:latin typeface="Arial"/>
                <a:cs typeface="Arial"/>
              </a:rPr>
              <a:t>Đề</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tài</a:t>
            </a:r>
            <a:r>
              <a:rPr lang="en-US" altLang="Arial" sz="3300" dirty="0">
                <a:solidFill>
                  <a:srgbClr val="112C3F">
                    <a:alpha val="100000"/>
                  </a:srgbClr>
                </a:solidFill>
                <a:latin typeface="Arial"/>
                <a:cs typeface="Arial"/>
              </a:rPr>
              <a:t> : </a:t>
            </a:r>
            <a:r>
              <a:rPr lang="en-US" altLang="Arial" sz="3300" dirty="0" err="1">
                <a:solidFill>
                  <a:srgbClr val="112C3F">
                    <a:alpha val="100000"/>
                  </a:srgbClr>
                </a:solidFill>
                <a:latin typeface="Arial"/>
                <a:cs typeface="Arial"/>
              </a:rPr>
              <a:t>Ứng</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dụng</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theo</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dõi</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và</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quản</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lý</a:t>
            </a:r>
            <a:r>
              <a:rPr lang="en-US" altLang="Arial" sz="3300" dirty="0">
                <a:solidFill>
                  <a:srgbClr val="112C3F">
                    <a:alpha val="100000"/>
                  </a:srgbClr>
                </a:solidFill>
                <a:latin typeface="Arial"/>
                <a:cs typeface="Arial"/>
              </a:rPr>
              <a:t> chi </a:t>
            </a:r>
            <a:r>
              <a:rPr lang="en-US" altLang="Arial" sz="3300" dirty="0" err="1">
                <a:solidFill>
                  <a:srgbClr val="112C3F">
                    <a:alpha val="100000"/>
                  </a:srgbClr>
                </a:solidFill>
                <a:latin typeface="Arial"/>
                <a:cs typeface="Arial"/>
              </a:rPr>
              <a:t>tiêu</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cá</a:t>
            </a:r>
            <a:r>
              <a:rPr lang="en-US" altLang="Arial" sz="3300" dirty="0">
                <a:solidFill>
                  <a:srgbClr val="112C3F">
                    <a:alpha val="100000"/>
                  </a:srgbClr>
                </a:solidFill>
                <a:latin typeface="Arial"/>
                <a:cs typeface="Arial"/>
              </a:rPr>
              <a:t> </a:t>
            </a:r>
            <a:r>
              <a:rPr lang="en-US" altLang="Arial" sz="3300" dirty="0" err="1">
                <a:solidFill>
                  <a:srgbClr val="112C3F">
                    <a:alpha val="100000"/>
                  </a:srgbClr>
                </a:solidFill>
                <a:latin typeface="Arial"/>
                <a:cs typeface="Arial"/>
              </a:rPr>
              <a:t>nhân</a:t>
            </a:r>
            <a:endParaRPr lang="vi-VN" altLang="Arial" sz="3300" dirty="0"/>
          </a:p>
        </p:txBody>
      </p:sp>
      <p:sp>
        <p:nvSpPr>
          <p:cNvPr id="14" name="textbox 14"/>
          <p:cNvSpPr/>
          <p:nvPr/>
        </p:nvSpPr>
        <p:spPr>
          <a:xfrm>
            <a:off x="1300674" y="2459989"/>
            <a:ext cx="445769" cy="2096135"/>
          </a:xfrm>
          <a:prstGeom prst="rect">
            <a:avLst/>
          </a:prstGeom>
        </p:spPr>
        <p:txBody>
          <a:bodyPr vert="horz" wrap="square" lIns="0" tIns="0" rIns="0" bIns="0"/>
          <a:lstStyle/>
          <a:p>
            <a:pPr algn="l" rtl="0" eaLnBrk="0">
              <a:lnSpc>
                <a:spcPct val="68194"/>
              </a:lnSpc>
              <a:tabLst/>
            </a:pPr>
            <a:endParaRPr lang="Arial" altLang="Arial" sz="100" dirty="0"/>
          </a:p>
          <a:p>
            <a:pPr marL="12700" algn="l" rtl="0" eaLnBrk="0">
              <a:lnSpc>
                <a:spcPct val="80000"/>
              </a:lnSpc>
              <a:tabLst/>
            </a:pPr>
            <a:r>
              <a:rPr sz="3200" spc="-130" dirty="0">
                <a:solidFill>
                  <a:srgbClr val="112C3F">
                    <a:alpha val="100000"/>
                  </a:srgbClr>
                </a:solidFill>
                <a:latin typeface="Arial"/>
                <a:ea typeface="Arial"/>
                <a:cs typeface="Arial"/>
              </a:rPr>
              <a:t>01</a:t>
            </a:r>
            <a:endParaRPr lang="Arial" altLang="Arial" sz="3200" dirty="0"/>
          </a:p>
          <a:p>
            <a:pPr marL="12700" algn="l" rtl="0" eaLnBrk="0">
              <a:lnSpc>
                <a:spcPct val="80000"/>
              </a:lnSpc>
              <a:spcBef>
                <a:spcPts val="1293"/>
              </a:spcBef>
              <a:tabLst/>
            </a:pPr>
            <a:r>
              <a:rPr sz="3200" spc="-130" dirty="0">
                <a:solidFill>
                  <a:srgbClr val="112C3F">
                    <a:alpha val="100000"/>
                  </a:srgbClr>
                </a:solidFill>
                <a:latin typeface="Arial"/>
                <a:ea typeface="Arial"/>
                <a:cs typeface="Arial"/>
              </a:rPr>
              <a:t>0</a:t>
            </a:r>
            <a:r>
              <a:rPr lang="en-US" sz="3200" spc="-130" dirty="0">
                <a:solidFill>
                  <a:srgbClr val="112C3F">
                    <a:alpha val="100000"/>
                  </a:srgbClr>
                </a:solidFill>
                <a:latin typeface="Arial"/>
                <a:ea typeface="Arial"/>
                <a:cs typeface="Arial"/>
              </a:rPr>
              <a:t>2</a:t>
            </a:r>
            <a:endParaRPr lang="Arial" altLang="Arial" sz="3200" dirty="0"/>
          </a:p>
          <a:p>
            <a:pPr marL="12700" algn="l" rtl="0" eaLnBrk="0">
              <a:lnSpc>
                <a:spcPct val="80000"/>
              </a:lnSpc>
              <a:spcBef>
                <a:spcPts val="1447"/>
              </a:spcBef>
              <a:tabLst/>
            </a:pPr>
            <a:r>
              <a:rPr sz="3200" spc="-130" dirty="0">
                <a:solidFill>
                  <a:srgbClr val="112C3F">
                    <a:alpha val="100000"/>
                  </a:srgbClr>
                </a:solidFill>
                <a:latin typeface="Arial"/>
                <a:ea typeface="Arial"/>
                <a:cs typeface="Arial"/>
              </a:rPr>
              <a:t>0</a:t>
            </a:r>
            <a:r>
              <a:rPr lang="en-US" sz="3200" spc="-130" dirty="0">
                <a:solidFill>
                  <a:srgbClr val="112C3F">
                    <a:alpha val="100000"/>
                  </a:srgbClr>
                </a:solidFill>
                <a:latin typeface="Arial"/>
                <a:ea typeface="Arial"/>
                <a:cs typeface="Arial"/>
              </a:rPr>
              <a:t>3</a:t>
            </a:r>
          </a:p>
          <a:p>
            <a:pPr marL="12700" algn="l" rtl="0" eaLnBrk="0">
              <a:lnSpc>
                <a:spcPct val="80000"/>
              </a:lnSpc>
              <a:spcBef>
                <a:spcPts val="1447"/>
              </a:spcBef>
              <a:tabLst/>
            </a:pPr>
            <a:r>
              <a:rPr lang="en-US" altLang="Arial" sz="3200" spc="-130" dirty="0">
                <a:solidFill>
                  <a:srgbClr val="112C3F">
                    <a:alpha val="100000"/>
                  </a:srgbClr>
                </a:solidFill>
                <a:latin typeface="Arial"/>
                <a:cs typeface="Arial"/>
              </a:rPr>
              <a:t>04</a:t>
            </a:r>
            <a:endParaRPr lang="Arial" altLang="Arial" sz="3200" dirty="0"/>
          </a:p>
          <a:p>
            <a:pPr algn="l" rtl="0" eaLnBrk="0">
              <a:lnSpc>
                <a:spcPct val="107000"/>
              </a:lnSpc>
              <a:tabLst/>
            </a:pPr>
            <a:endParaRPr lang="Arial" altLang="Arial" sz="1000" dirty="0"/>
          </a:p>
          <a:p>
            <a:pPr algn="l" rtl="0" eaLnBrk="0">
              <a:lnSpc>
                <a:spcPct val="7720"/>
              </a:lnSpc>
              <a:tabLst/>
            </a:pPr>
            <a:endParaRPr lang="Arial" altLang="Arial" sz="100" dirty="0"/>
          </a:p>
        </p:txBody>
      </p:sp>
      <p:pic>
        <p:nvPicPr>
          <p:cNvPr id="15" name="picture 15"/>
          <p:cNvPicPr>
            <a:picLocks noChangeAspect="1"/>
          </p:cNvPicPr>
          <p:nvPr/>
        </p:nvPicPr>
        <p:blipFill rotWithShape="1">
          <a:blip r:embed="rId3"/>
          <a:srcRect l="-11451" b="25284"/>
          <a:stretch/>
        </p:blipFill>
        <p:spPr>
          <a:xfrm rot="21600000">
            <a:off x="778427" y="2407921"/>
            <a:ext cx="224488" cy="1530094"/>
          </a:xfrm>
          <a:prstGeom prst="rect">
            <a:avLst/>
          </a:prstGeom>
        </p:spPr>
      </p:pic>
      <p:pic>
        <p:nvPicPr>
          <p:cNvPr id="2" name="picture 15">
            <a:extLst>
              <a:ext uri="{FF2B5EF4-FFF2-40B4-BE49-F238E27FC236}">
                <a16:creationId xmlns:a16="http://schemas.microsoft.com/office/drawing/2014/main" id="{9F92DE8C-02B1-9A19-EEC0-4C47EF241C96}"/>
              </a:ext>
            </a:extLst>
          </p:cNvPr>
          <p:cNvPicPr>
            <a:picLocks noChangeAspect="1"/>
          </p:cNvPicPr>
          <p:nvPr/>
        </p:nvPicPr>
        <p:blipFill rotWithShape="1">
          <a:blip r:embed="rId3"/>
          <a:srcRect l="-11451" b="77798"/>
          <a:stretch/>
        </p:blipFill>
        <p:spPr>
          <a:xfrm rot="21600000">
            <a:off x="778424" y="4015741"/>
            <a:ext cx="224490" cy="4546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Cộng</a:t>
            </a:r>
            <a:r>
              <a:rPr lang="en-US" sz="3750" dirty="0">
                <a:solidFill>
                  <a:srgbClr val="3B2F20"/>
                </a:solidFill>
                <a:latin typeface="Montserrat"/>
                <a:sym typeface="Montserrat"/>
              </a:rPr>
              <a:t> </a:t>
            </a:r>
            <a:r>
              <a:rPr lang="en-US" sz="3750" dirty="0" err="1">
                <a:solidFill>
                  <a:srgbClr val="3B2F20"/>
                </a:solidFill>
                <a:latin typeface="Montserrat"/>
                <a:sym typeface="Montserrat"/>
              </a:rPr>
              <a:t>đồng</a:t>
            </a:r>
            <a:r>
              <a:rPr lang="en-US" sz="3750" dirty="0">
                <a:solidFill>
                  <a:srgbClr val="3B2F20"/>
                </a:solidFill>
                <a:latin typeface="Montserrat"/>
                <a:sym typeface="Montserrat"/>
              </a:rPr>
              <a:t> </a:t>
            </a:r>
            <a:r>
              <a:rPr lang="en-US" sz="3750" dirty="0" err="1">
                <a:solidFill>
                  <a:srgbClr val="3B2F20"/>
                </a:solidFill>
                <a:latin typeface="Montserrat"/>
                <a:sym typeface="Montserrat"/>
              </a:rPr>
              <a:t>và</a:t>
            </a:r>
            <a:r>
              <a:rPr lang="en-US" sz="3750" dirty="0">
                <a:solidFill>
                  <a:srgbClr val="3B2F20"/>
                </a:solidFill>
                <a:latin typeface="Montserrat"/>
                <a:sym typeface="Montserrat"/>
              </a:rPr>
              <a:t> </a:t>
            </a:r>
            <a:r>
              <a:rPr lang="en-US" sz="3750" dirty="0" err="1">
                <a:solidFill>
                  <a:srgbClr val="3B2F20"/>
                </a:solidFill>
                <a:latin typeface="Montserrat"/>
                <a:sym typeface="Montserrat"/>
              </a:rPr>
              <a:t>mạng</a:t>
            </a:r>
            <a:r>
              <a:rPr lang="en-US" sz="3750" dirty="0">
                <a:solidFill>
                  <a:srgbClr val="3B2F20"/>
                </a:solidFill>
                <a:latin typeface="Montserrat"/>
                <a:sym typeface="Montserrat"/>
              </a:rPr>
              <a:t> </a:t>
            </a:r>
            <a:r>
              <a:rPr lang="en-US" sz="3750" dirty="0" err="1">
                <a:solidFill>
                  <a:srgbClr val="3B2F20"/>
                </a:solidFill>
                <a:latin typeface="Montserrat"/>
                <a:sym typeface="Montserrat"/>
              </a:rPr>
              <a:t>xã</a:t>
            </a:r>
            <a:r>
              <a:rPr lang="en-US" sz="3750" dirty="0">
                <a:solidFill>
                  <a:srgbClr val="3B2F20"/>
                </a:solidFill>
                <a:latin typeface="Montserrat"/>
                <a:sym typeface="Montserrat"/>
              </a:rPr>
              <a:t> </a:t>
            </a:r>
            <a:r>
              <a:rPr lang="en-US" sz="3750" dirty="0" err="1">
                <a:solidFill>
                  <a:srgbClr val="3B2F20"/>
                </a:solidFill>
                <a:latin typeface="Montserrat"/>
                <a:sym typeface="Montserrat"/>
              </a:rPr>
              <a:t>hội</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223207" y="1337123"/>
            <a:ext cx="5628952"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vi-VN" dirty="0" err="1"/>
              <a:t>GitHub</a:t>
            </a:r>
            <a:r>
              <a:rPr lang="vi-VN" dirty="0"/>
              <a:t> không chỉ là một công cụ quản lý mã nguồn mà còn là một mạng xã hội cho các nhà phát triển, nơi họ có thể theo dõi, góp ý và hợp tác với nhau trên các dự án mã nguồn mở.</a:t>
            </a:r>
          </a:p>
          <a:p>
            <a:pPr marL="285750" indent="-285750">
              <a:lnSpc>
                <a:spcPct val="150000"/>
              </a:lnSpc>
              <a:buFont typeface="Wingdings" panose="05000000000000000000" pitchFamily="2" charset="2"/>
              <a:buChar char="q"/>
            </a:pPr>
            <a:r>
              <a:rPr lang="vi-VN" dirty="0" err="1"/>
              <a:t>Gists</a:t>
            </a:r>
            <a:r>
              <a:rPr lang="vi-VN" b="1" dirty="0"/>
              <a:t>:</a:t>
            </a:r>
            <a:r>
              <a:rPr lang="vi-VN" dirty="0"/>
              <a:t> Dịch vụ lưu trữ các đoạn mã ngắn hoặc các tài liệu, hỗ trợ chia sẻ nhanh chóng giữa các nhà phát triển.</a:t>
            </a:r>
          </a:p>
          <a:p>
            <a:pPr marL="285750" indent="-285750">
              <a:lnSpc>
                <a:spcPct val="150000"/>
              </a:lnSpc>
              <a:buFont typeface="Wingdings" panose="05000000000000000000" pitchFamily="2" charset="2"/>
              <a:buChar char="q"/>
            </a:pPr>
            <a:endParaRPr lang="vi-VN" dirty="0"/>
          </a:p>
          <a:p>
            <a:pPr marL="285750" indent="-285750">
              <a:lnSpc>
                <a:spcPct val="150000"/>
              </a:lnSpc>
              <a:buFont typeface="Wingdings" panose="05000000000000000000" pitchFamily="2" charset="2"/>
              <a:buChar char="q"/>
            </a:pPr>
            <a:endParaRPr lang="en-US" dirty="0"/>
          </a:p>
        </p:txBody>
      </p:sp>
      <p:pic>
        <p:nvPicPr>
          <p:cNvPr id="3" name="picture 35">
            <a:extLst>
              <a:ext uri="{FF2B5EF4-FFF2-40B4-BE49-F238E27FC236}">
                <a16:creationId xmlns:a16="http://schemas.microsoft.com/office/drawing/2014/main" id="{25EFF593-A3D0-ECC3-4195-37889914FF2A}"/>
              </a:ext>
            </a:extLst>
          </p:cNvPr>
          <p:cNvPicPr>
            <a:picLocks noChangeAspect="1"/>
          </p:cNvPicPr>
          <p:nvPr/>
        </p:nvPicPr>
        <p:blipFill rotWithShape="1">
          <a:blip r:embed="rId3"/>
          <a:srcRect t="8711" r="6140"/>
          <a:stretch/>
        </p:blipFill>
        <p:spPr>
          <a:xfrm rot="10800000">
            <a:off x="-560023" y="3040083"/>
            <a:ext cx="2863857" cy="2395751"/>
          </a:xfrm>
          <a:prstGeom prst="rect">
            <a:avLst/>
          </a:prstGeom>
        </p:spPr>
      </p:pic>
      <p:pic>
        <p:nvPicPr>
          <p:cNvPr id="5" name="Hình ảnh 4" descr="Ảnh có chứa hình mẫu, phim hoạt hình, tác phẩm nghệ thuật&#10;&#10;Mô tả được tạo tự động">
            <a:extLst>
              <a:ext uri="{FF2B5EF4-FFF2-40B4-BE49-F238E27FC236}">
                <a16:creationId xmlns:a16="http://schemas.microsoft.com/office/drawing/2014/main" id="{D004605D-B0F2-66DF-6B69-27EB04770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597" y="1605466"/>
            <a:ext cx="2283142" cy="2283142"/>
          </a:xfrm>
          <a:prstGeom prst="rect">
            <a:avLst/>
          </a:prstGeom>
        </p:spPr>
      </p:pic>
    </p:spTree>
    <p:extLst>
      <p:ext uri="{BB962C8B-B14F-4D97-AF65-F5344CB8AC3E}">
        <p14:creationId xmlns:p14="http://schemas.microsoft.com/office/powerpoint/2010/main" val="211843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 name="rect">
            <a:extLst>
              <a:ext uri="{FF2B5EF4-FFF2-40B4-BE49-F238E27FC236}">
                <a16:creationId xmlns:a16="http://schemas.microsoft.com/office/drawing/2014/main" id="{8C7DD737-924A-B22D-E1FB-A59EC6C953A5}"/>
              </a:ext>
            </a:extLst>
          </p:cNvPr>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dirty="0"/>
          </a:p>
        </p:txBody>
      </p:sp>
      <p:sp>
        <p:nvSpPr>
          <p:cNvPr id="255" name="Google Shape;255;p22"/>
          <p:cNvSpPr txBox="1"/>
          <p:nvPr/>
        </p:nvSpPr>
        <p:spPr>
          <a:xfrm>
            <a:off x="514350" y="292334"/>
            <a:ext cx="8115300" cy="692497"/>
          </a:xfrm>
          <a:prstGeom prst="rect">
            <a:avLst/>
          </a:prstGeom>
          <a:noFill/>
          <a:ln>
            <a:noFill/>
          </a:ln>
        </p:spPr>
        <p:txBody>
          <a:bodyPr spcFirstLastPara="1" wrap="square" lIns="0" tIns="0" rIns="0" bIns="0" anchor="t" anchorCtr="0">
            <a:spAutoFit/>
          </a:bodyPr>
          <a:lstStyle/>
          <a:p>
            <a:pPr>
              <a:lnSpc>
                <a:spcPct val="120000"/>
              </a:lnSpc>
            </a:pPr>
            <a:r>
              <a:rPr lang="en-US" sz="3750" dirty="0" err="1">
                <a:solidFill>
                  <a:srgbClr val="3B2F20"/>
                </a:solidFill>
                <a:latin typeface="Montserrat"/>
                <a:sym typeface="Montserrat"/>
              </a:rPr>
              <a:t>Dịch</a:t>
            </a:r>
            <a:r>
              <a:rPr lang="en-US" sz="3750" dirty="0">
                <a:solidFill>
                  <a:srgbClr val="3B2F20"/>
                </a:solidFill>
                <a:latin typeface="Montserrat"/>
                <a:sym typeface="Montserrat"/>
              </a:rPr>
              <a:t> </a:t>
            </a:r>
            <a:r>
              <a:rPr lang="en-US" sz="3750" dirty="0" err="1">
                <a:solidFill>
                  <a:srgbClr val="3B2F20"/>
                </a:solidFill>
                <a:latin typeface="Montserrat"/>
                <a:sym typeface="Montserrat"/>
              </a:rPr>
              <a:t>vụ</a:t>
            </a:r>
            <a:r>
              <a:rPr lang="en-US" sz="3750" dirty="0">
                <a:solidFill>
                  <a:srgbClr val="3B2F20"/>
                </a:solidFill>
                <a:latin typeface="Montserrat"/>
                <a:sym typeface="Montserrat"/>
              </a:rPr>
              <a:t> </a:t>
            </a:r>
            <a:r>
              <a:rPr lang="en-US" sz="3750" dirty="0" err="1">
                <a:solidFill>
                  <a:srgbClr val="3B2F20"/>
                </a:solidFill>
                <a:latin typeface="Montserrat"/>
                <a:sym typeface="Montserrat"/>
              </a:rPr>
              <a:t>tích</a:t>
            </a:r>
            <a:r>
              <a:rPr lang="en-US" sz="3750" dirty="0">
                <a:solidFill>
                  <a:srgbClr val="3B2F20"/>
                </a:solidFill>
                <a:latin typeface="Montserrat"/>
                <a:sym typeface="Montserrat"/>
              </a:rPr>
              <a:t> </a:t>
            </a:r>
            <a:r>
              <a:rPr lang="en-US" sz="3750" dirty="0" err="1">
                <a:solidFill>
                  <a:srgbClr val="3B2F20"/>
                </a:solidFill>
                <a:latin typeface="Montserrat"/>
                <a:sym typeface="Montserrat"/>
              </a:rPr>
              <a:t>hợp</a:t>
            </a:r>
            <a:r>
              <a:rPr lang="en-US" sz="3750" dirty="0">
                <a:solidFill>
                  <a:srgbClr val="3B2F20"/>
                </a:solidFill>
                <a:latin typeface="Montserrat"/>
                <a:sym typeface="Montserrat"/>
              </a:rPr>
              <a:t> </a:t>
            </a:r>
            <a:endParaRPr sz="900" dirty="0"/>
          </a:p>
        </p:txBody>
      </p:sp>
      <p:cxnSp>
        <p:nvCxnSpPr>
          <p:cNvPr id="257" name="Google Shape;257;p22"/>
          <p:cNvCxnSpPr/>
          <p:nvPr/>
        </p:nvCxnSpPr>
        <p:spPr>
          <a:xfrm rot="10800000">
            <a:off x="0" y="1176975"/>
            <a:ext cx="8642429"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7305125" y="4764169"/>
            <a:ext cx="3142697" cy="0"/>
          </a:xfrm>
          <a:prstGeom prst="straightConnector1">
            <a:avLst/>
          </a:prstGeom>
          <a:noFill/>
          <a:ln w="47625" cap="flat" cmpd="sng">
            <a:solidFill>
              <a:srgbClr val="3B2F20"/>
            </a:solidFill>
            <a:prstDash val="solid"/>
            <a:round/>
            <a:headEnd type="none" w="sm" len="sm"/>
            <a:tailEnd type="none" w="sm" len="sm"/>
          </a:ln>
        </p:spPr>
      </p:cxnSp>
      <p:sp>
        <p:nvSpPr>
          <p:cNvPr id="9" name="Hộp Văn bản 8">
            <a:extLst>
              <a:ext uri="{FF2B5EF4-FFF2-40B4-BE49-F238E27FC236}">
                <a16:creationId xmlns:a16="http://schemas.microsoft.com/office/drawing/2014/main" id="{382C574A-F376-EAD1-ED6B-11BB161290F9}"/>
              </a:ext>
            </a:extLst>
          </p:cNvPr>
          <p:cNvSpPr txBox="1"/>
          <p:nvPr/>
        </p:nvSpPr>
        <p:spPr>
          <a:xfrm>
            <a:off x="223208" y="1337123"/>
            <a:ext cx="7602132" cy="336502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vi-VN" b="1" dirty="0" err="1"/>
              <a:t>GitHub</a:t>
            </a:r>
            <a:r>
              <a:rPr lang="vi-VN" b="1" dirty="0"/>
              <a:t> </a:t>
            </a:r>
            <a:r>
              <a:rPr lang="vi-VN" b="1" dirty="0" err="1"/>
              <a:t>Pages</a:t>
            </a:r>
            <a:r>
              <a:rPr lang="vi-VN" b="1" dirty="0"/>
              <a:t>:</a:t>
            </a:r>
            <a:r>
              <a:rPr lang="vi-VN" dirty="0"/>
              <a:t> Dịch vụ lưu trữ trang </a:t>
            </a:r>
            <a:r>
              <a:rPr lang="vi-VN" dirty="0" err="1"/>
              <a:t>web</a:t>
            </a:r>
            <a:r>
              <a:rPr lang="vi-VN" dirty="0"/>
              <a:t> tĩnh, thường được sử dụng để tạo trang tài liệu cho dự án.</a:t>
            </a:r>
          </a:p>
          <a:p>
            <a:pPr marL="285750" indent="-285750">
              <a:lnSpc>
                <a:spcPct val="150000"/>
              </a:lnSpc>
              <a:buFont typeface="Wingdings" panose="05000000000000000000" pitchFamily="2" charset="2"/>
              <a:buChar char="q"/>
            </a:pPr>
            <a:r>
              <a:rPr lang="vi-VN" b="1" dirty="0"/>
              <a:t>Marketplace:</a:t>
            </a:r>
            <a:r>
              <a:rPr lang="vi-VN" dirty="0"/>
              <a:t> Cung cấp các ứng dụng và dịch vụ tích hợp để mở rộng tính năng của </a:t>
            </a:r>
            <a:r>
              <a:rPr lang="vi-VN" dirty="0" err="1"/>
              <a:t>GitHub</a:t>
            </a:r>
            <a:r>
              <a:rPr lang="vi-VN" dirty="0"/>
              <a:t>.</a:t>
            </a:r>
          </a:p>
          <a:p>
            <a:pPr marL="285750" indent="-285750">
              <a:lnSpc>
                <a:spcPct val="150000"/>
              </a:lnSpc>
              <a:buFont typeface="Wingdings" panose="05000000000000000000" pitchFamily="2" charset="2"/>
              <a:buChar char="q"/>
            </a:pPr>
            <a:r>
              <a:rPr lang="vi-VN" b="1" dirty="0"/>
              <a:t>API:</a:t>
            </a:r>
            <a:r>
              <a:rPr lang="vi-VN" dirty="0"/>
              <a:t> Cho phép tích hợp </a:t>
            </a:r>
            <a:r>
              <a:rPr lang="vi-VN" dirty="0" err="1"/>
              <a:t>GitHub</a:t>
            </a:r>
            <a:r>
              <a:rPr lang="vi-VN" dirty="0"/>
              <a:t> với các công cụ và dịch vụ khác.</a:t>
            </a:r>
          </a:p>
          <a:p>
            <a:pPr marL="285750" indent="-285750">
              <a:lnSpc>
                <a:spcPct val="150000"/>
              </a:lnSpc>
              <a:buFont typeface="Wingdings" panose="05000000000000000000" pitchFamily="2" charset="2"/>
              <a:buChar char="q"/>
            </a:pPr>
            <a:r>
              <a:rPr lang="en-US" b="1" dirty="0"/>
              <a:t>GitHub Copilot : </a:t>
            </a:r>
            <a:r>
              <a:rPr lang="vi-VN" dirty="0"/>
              <a:t>Là một công cụ hỗ trợ viết mã tự động, sử dụng trí tuệ nhân tạo để gợi ý mã nguồn và giúp lập trình viên viết mã nhanh hơn và hiệu quả hơn.</a:t>
            </a:r>
          </a:p>
        </p:txBody>
      </p:sp>
      <p:pic>
        <p:nvPicPr>
          <p:cNvPr id="3" name="picture 35">
            <a:extLst>
              <a:ext uri="{FF2B5EF4-FFF2-40B4-BE49-F238E27FC236}">
                <a16:creationId xmlns:a16="http://schemas.microsoft.com/office/drawing/2014/main" id="{25EFF593-A3D0-ECC3-4195-37889914FF2A}"/>
              </a:ext>
            </a:extLst>
          </p:cNvPr>
          <p:cNvPicPr>
            <a:picLocks noChangeAspect="1"/>
          </p:cNvPicPr>
          <p:nvPr/>
        </p:nvPicPr>
        <p:blipFill rotWithShape="1">
          <a:blip r:embed="rId3"/>
          <a:srcRect t="8711" r="6140"/>
          <a:stretch/>
        </p:blipFill>
        <p:spPr>
          <a:xfrm rot="21600000">
            <a:off x="6794493" y="-394949"/>
            <a:ext cx="2863857" cy="2395751"/>
          </a:xfrm>
          <a:prstGeom prst="rect">
            <a:avLst/>
          </a:prstGeom>
        </p:spPr>
      </p:pic>
    </p:spTree>
    <p:extLst>
      <p:ext uri="{BB962C8B-B14F-4D97-AF65-F5344CB8AC3E}">
        <p14:creationId xmlns:p14="http://schemas.microsoft.com/office/powerpoint/2010/main" val="22611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2" name="Rectangle 207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4" name="Freeform: Shape 207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207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Freeform: Shape 207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82" name="Isosceles Triangle 208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descr="Ảnh có chứa văn bản, ảnh chụp màn hình, phần mềm, Phông chữ&#10;&#10;Mô tả được tạo tự động">
            <a:extLst>
              <a:ext uri="{FF2B5EF4-FFF2-40B4-BE49-F238E27FC236}">
                <a16:creationId xmlns:a16="http://schemas.microsoft.com/office/drawing/2014/main" id="{B1A7D054-451B-3416-D86B-D22B36330D1F}"/>
              </a:ext>
            </a:extLst>
          </p:cNvPr>
          <p:cNvPicPr>
            <a:picLocks noChangeAspect="1"/>
          </p:cNvPicPr>
          <p:nvPr/>
        </p:nvPicPr>
        <p:blipFill rotWithShape="1">
          <a:blip r:embed="rId2"/>
          <a:srcRect l="29845" t="34113" r="30232" b="27843"/>
          <a:stretch/>
        </p:blipFill>
        <p:spPr>
          <a:xfrm>
            <a:off x="1302779" y="1026295"/>
            <a:ext cx="6123046" cy="3090910"/>
          </a:xfrm>
          <a:prstGeom prst="rect">
            <a:avLst/>
          </a:prstGeom>
          <a:ln>
            <a:noFill/>
          </a:ln>
        </p:spPr>
      </p:pic>
      <p:sp>
        <p:nvSpPr>
          <p:cNvPr id="2084" name="Isosceles Triangle 208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54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
          <p:cNvSpPr/>
          <p:nvPr/>
        </p:nvSpPr>
        <p:spPr>
          <a:xfrm>
            <a:off x="0" y="0"/>
            <a:ext cx="9144000" cy="5143500"/>
          </a:xfrm>
          <a:prstGeom prst="rect">
            <a:avLst/>
          </a:prstGeom>
          <a:solidFill>
            <a:srgbClr val="DDF2FF">
              <a:alpha val="100000"/>
            </a:srgbClr>
          </a:solidFill>
          <a:ln cap="flat">
            <a:miter lim="0"/>
          </a:ln>
        </p:spPr>
        <p:txBody>
          <a:bodyPr rtlCol="0"/>
          <a:lstStyle/>
          <a:p>
            <a:pPr algn="ctr"/>
            <a:endParaRPr lang="zh-CN" altLang="en-US"/>
          </a:p>
        </p:txBody>
      </p:sp>
      <p:pic>
        <p:nvPicPr>
          <p:cNvPr id="17" name="picture 17"/>
          <p:cNvPicPr>
            <a:picLocks noChangeAspect="1"/>
          </p:cNvPicPr>
          <p:nvPr/>
        </p:nvPicPr>
        <p:blipFill>
          <a:blip r:embed="rId2"/>
          <a:stretch>
            <a:fillRect/>
          </a:stretch>
        </p:blipFill>
        <p:spPr>
          <a:xfrm rot="21600000">
            <a:off x="0" y="0"/>
            <a:ext cx="9018320" cy="5143500"/>
          </a:xfrm>
          <a:prstGeom prst="rect">
            <a:avLst/>
          </a:prstGeom>
        </p:spPr>
      </p:pic>
      <p:sp>
        <p:nvSpPr>
          <p:cNvPr id="18" name="textbox 18"/>
          <p:cNvSpPr/>
          <p:nvPr/>
        </p:nvSpPr>
        <p:spPr>
          <a:xfrm>
            <a:off x="3756660" y="1925472"/>
            <a:ext cx="3451911" cy="1793088"/>
          </a:xfrm>
          <a:prstGeom prst="rect">
            <a:avLst/>
          </a:prstGeom>
        </p:spPr>
        <p:txBody>
          <a:bodyPr vert="horz" wrap="square" lIns="0" tIns="0" rIns="0" bIns="0"/>
          <a:lstStyle/>
          <a:p>
            <a:pPr marL="12700" indent="1167618" algn="ctr" rtl="0" eaLnBrk="0">
              <a:lnSpc>
                <a:spcPct val="81000"/>
              </a:lnSpc>
              <a:tabLst/>
            </a:pPr>
            <a:r>
              <a:rPr lang="en-US" altLang="Arial" sz="5600" dirty="0"/>
              <a:t>01</a:t>
            </a:r>
          </a:p>
          <a:p>
            <a:pPr marL="12700" indent="1167618" algn="ctr" rtl="0" eaLnBrk="0">
              <a:lnSpc>
                <a:spcPct val="81000"/>
              </a:lnSpc>
              <a:tabLst/>
            </a:pPr>
            <a:r>
              <a:rPr lang="en-US" altLang="Arial" sz="5600" dirty="0"/>
              <a:t>Figma</a:t>
            </a:r>
            <a:endParaRPr lang="Arial" altLang="Arial" sz="5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p:cNvPicPr>
            <a:picLocks noChangeAspect="1"/>
          </p:cNvPicPr>
          <p:nvPr/>
        </p:nvPicPr>
        <p:blipFill>
          <a:blip r:embed="rId2"/>
          <a:stretch>
            <a:fillRect/>
          </a:stretch>
        </p:blipFill>
        <p:spPr>
          <a:xfrm rot="21600000">
            <a:off x="5666232" y="0"/>
            <a:ext cx="3477767" cy="2593848"/>
          </a:xfrm>
          <a:prstGeom prst="rect">
            <a:avLst/>
          </a:prstGeom>
        </p:spPr>
      </p:pic>
      <p:pic>
        <p:nvPicPr>
          <p:cNvPr id="20" name="picture 20"/>
          <p:cNvPicPr>
            <a:picLocks noChangeAspect="1"/>
          </p:cNvPicPr>
          <p:nvPr/>
        </p:nvPicPr>
        <p:blipFill>
          <a:blip r:embed="rId3"/>
          <a:stretch>
            <a:fillRect/>
          </a:stretch>
        </p:blipFill>
        <p:spPr>
          <a:xfrm rot="21600000">
            <a:off x="0" y="1155191"/>
            <a:ext cx="1798319" cy="2834639"/>
          </a:xfrm>
          <a:prstGeom prst="rect">
            <a:avLst/>
          </a:prstGeom>
        </p:spPr>
      </p:pic>
      <p:pic>
        <p:nvPicPr>
          <p:cNvPr id="3" name="Hình ảnh 2">
            <a:extLst>
              <a:ext uri="{FF2B5EF4-FFF2-40B4-BE49-F238E27FC236}">
                <a16:creationId xmlns:a16="http://schemas.microsoft.com/office/drawing/2014/main" id="{0B3286A7-4AB2-883E-26CC-88EB95FC708D}"/>
              </a:ext>
            </a:extLst>
          </p:cNvPr>
          <p:cNvPicPr>
            <a:picLocks noChangeAspect="1"/>
          </p:cNvPicPr>
          <p:nvPr/>
        </p:nvPicPr>
        <p:blipFill rotWithShape="1">
          <a:blip r:embed="rId4"/>
          <a:srcRect l="42333" t="15111" r="35250" b="12741"/>
          <a:stretch/>
        </p:blipFill>
        <p:spPr>
          <a:xfrm>
            <a:off x="-1" y="-1"/>
            <a:ext cx="2857501" cy="5173246"/>
          </a:xfrm>
          <a:prstGeom prst="rect">
            <a:avLst/>
          </a:prstGeom>
        </p:spPr>
      </p:pic>
      <p:sp>
        <p:nvSpPr>
          <p:cNvPr id="4" name="Hộp Văn bản 3">
            <a:extLst>
              <a:ext uri="{FF2B5EF4-FFF2-40B4-BE49-F238E27FC236}">
                <a16:creationId xmlns:a16="http://schemas.microsoft.com/office/drawing/2014/main" id="{6D6C5F16-9A22-BE54-486E-70276D14F0F7}"/>
              </a:ext>
            </a:extLst>
          </p:cNvPr>
          <p:cNvSpPr txBox="1"/>
          <p:nvPr/>
        </p:nvSpPr>
        <p:spPr>
          <a:xfrm>
            <a:off x="3314700" y="1296924"/>
            <a:ext cx="3276600" cy="1200329"/>
          </a:xfrm>
          <a:prstGeom prst="rect">
            <a:avLst/>
          </a:prstGeom>
          <a:noFill/>
        </p:spPr>
        <p:txBody>
          <a:bodyPr wrap="square" rtlCol="0">
            <a:spAutoFit/>
          </a:bodyPr>
          <a:lstStyle/>
          <a:p>
            <a:r>
              <a:rPr lang="en-US" dirty="0"/>
              <a:t>- </a:t>
            </a:r>
            <a:r>
              <a:rPr lang="en-US" dirty="0" err="1"/>
              <a:t>Nếu</a:t>
            </a:r>
            <a:r>
              <a:rPr lang="en-US" dirty="0"/>
              <a:t> </a:t>
            </a:r>
            <a:r>
              <a:rPr lang="en-US" dirty="0" err="1"/>
              <a:t>bạn</a:t>
            </a:r>
            <a:r>
              <a:rPr lang="en-US" dirty="0"/>
              <a:t> </a:t>
            </a:r>
            <a:r>
              <a:rPr lang="en-US" dirty="0" err="1"/>
              <a:t>đã</a:t>
            </a:r>
            <a:r>
              <a:rPr lang="en-US" dirty="0"/>
              <a:t> </a:t>
            </a:r>
            <a:r>
              <a:rPr lang="en-US" dirty="0" err="1"/>
              <a:t>có</a:t>
            </a:r>
            <a:r>
              <a:rPr lang="en-US" dirty="0"/>
              <a:t> </a:t>
            </a:r>
            <a:r>
              <a:rPr lang="en-US" dirty="0" err="1"/>
              <a:t>tài</a:t>
            </a:r>
            <a:r>
              <a:rPr lang="en-US" dirty="0"/>
              <a:t> </a:t>
            </a:r>
            <a:r>
              <a:rPr lang="en-US" dirty="0" err="1"/>
              <a:t>khoản</a:t>
            </a:r>
            <a:r>
              <a:rPr lang="en-US" dirty="0"/>
              <a:t> , </a:t>
            </a:r>
            <a:r>
              <a:rPr lang="en-US" dirty="0" err="1"/>
              <a:t>hãy</a:t>
            </a:r>
            <a:r>
              <a:rPr lang="en-US" dirty="0"/>
              <a:t> </a:t>
            </a:r>
            <a:r>
              <a:rPr lang="en-US" dirty="0" err="1"/>
              <a:t>nhập</a:t>
            </a:r>
            <a:r>
              <a:rPr lang="en-US" dirty="0"/>
              <a:t> </a:t>
            </a:r>
            <a:r>
              <a:rPr lang="en-US" dirty="0" err="1"/>
              <a:t>các</a:t>
            </a:r>
            <a:r>
              <a:rPr lang="en-US" dirty="0"/>
              <a:t> </a:t>
            </a:r>
            <a:r>
              <a:rPr lang="en-US" dirty="0" err="1"/>
              <a:t>thông</a:t>
            </a:r>
            <a:r>
              <a:rPr lang="en-US" dirty="0"/>
              <a:t> tin </a:t>
            </a:r>
            <a:r>
              <a:rPr lang="en-US" dirty="0" err="1"/>
              <a:t>về</a:t>
            </a:r>
            <a:r>
              <a:rPr lang="en-US" dirty="0"/>
              <a:t> email </a:t>
            </a:r>
            <a:r>
              <a:rPr lang="en-US" dirty="0" err="1"/>
              <a:t>và</a:t>
            </a:r>
            <a:r>
              <a:rPr lang="en-US" dirty="0"/>
              <a:t> </a:t>
            </a:r>
            <a:r>
              <a:rPr lang="en-US" dirty="0" err="1"/>
              <a:t>mật</a:t>
            </a:r>
            <a:r>
              <a:rPr lang="en-US" dirty="0"/>
              <a:t> </a:t>
            </a:r>
            <a:r>
              <a:rPr lang="en-US" dirty="0" err="1"/>
              <a:t>khẩu</a:t>
            </a:r>
            <a:r>
              <a:rPr lang="en-US" dirty="0"/>
              <a:t> </a:t>
            </a:r>
            <a:r>
              <a:rPr lang="en-US" dirty="0" err="1"/>
              <a:t>để</a:t>
            </a:r>
            <a:r>
              <a:rPr lang="en-US" dirty="0"/>
              <a:t> </a:t>
            </a:r>
            <a:r>
              <a:rPr lang="en-US" dirty="0" err="1"/>
              <a:t>đăng</a:t>
            </a:r>
            <a:r>
              <a:rPr lang="en-US" dirty="0"/>
              <a:t> </a:t>
            </a:r>
            <a:r>
              <a:rPr lang="en-US" dirty="0" err="1"/>
              <a:t>nhập</a:t>
            </a:r>
            <a:r>
              <a:rPr lang="en-US" dirty="0"/>
              <a:t> </a:t>
            </a:r>
            <a:r>
              <a:rPr lang="en-US" dirty="0" err="1"/>
              <a:t>vào</a:t>
            </a:r>
            <a:r>
              <a:rPr lang="en-US" dirty="0"/>
              <a:t> </a:t>
            </a:r>
            <a:r>
              <a:rPr lang="en-US" dirty="0" err="1"/>
              <a:t>hệ</a:t>
            </a:r>
            <a:r>
              <a:rPr lang="en-US" dirty="0"/>
              <a:t> </a:t>
            </a:r>
            <a:r>
              <a:rPr lang="en-US" dirty="0" err="1"/>
              <a:t>thống</a:t>
            </a:r>
            <a:r>
              <a:rPr lang="en-US" dirty="0"/>
              <a:t>.</a:t>
            </a:r>
            <a:endParaRPr lang="vi-VN" dirty="0"/>
          </a:p>
        </p:txBody>
      </p:sp>
      <p:sp>
        <p:nvSpPr>
          <p:cNvPr id="5" name="Hộp Văn bản 4">
            <a:extLst>
              <a:ext uri="{FF2B5EF4-FFF2-40B4-BE49-F238E27FC236}">
                <a16:creationId xmlns:a16="http://schemas.microsoft.com/office/drawing/2014/main" id="{6FDFE11A-2535-A193-567E-B56280755773}"/>
              </a:ext>
            </a:extLst>
          </p:cNvPr>
          <p:cNvSpPr txBox="1"/>
          <p:nvPr/>
        </p:nvSpPr>
        <p:spPr>
          <a:xfrm>
            <a:off x="3314700" y="2881884"/>
            <a:ext cx="5135880" cy="646331"/>
          </a:xfrm>
          <a:prstGeom prst="rect">
            <a:avLst/>
          </a:prstGeom>
          <a:noFill/>
        </p:spPr>
        <p:txBody>
          <a:bodyPr wrap="square" rtlCol="0">
            <a:spAutoFit/>
          </a:bodyPr>
          <a:lstStyle/>
          <a:p>
            <a:r>
              <a:rPr lang="en-US" dirty="0"/>
              <a:t>- </a:t>
            </a:r>
            <a:r>
              <a:rPr lang="en-US" dirty="0" err="1"/>
              <a:t>Nếu</a:t>
            </a:r>
            <a:r>
              <a:rPr lang="en-US" dirty="0"/>
              <a:t> </a:t>
            </a:r>
            <a:r>
              <a:rPr lang="en-US" dirty="0" err="1"/>
              <a:t>bạn</a:t>
            </a:r>
            <a:r>
              <a:rPr lang="en-US" dirty="0"/>
              <a:t> </a:t>
            </a:r>
            <a:r>
              <a:rPr lang="en-US" dirty="0" err="1"/>
              <a:t>chưa</a:t>
            </a:r>
            <a:r>
              <a:rPr lang="en-US" dirty="0"/>
              <a:t> </a:t>
            </a:r>
            <a:r>
              <a:rPr lang="en-US" dirty="0" err="1"/>
              <a:t>có</a:t>
            </a:r>
            <a:r>
              <a:rPr lang="en-US" dirty="0"/>
              <a:t> </a:t>
            </a:r>
            <a:r>
              <a:rPr lang="en-US" dirty="0" err="1"/>
              <a:t>tài</a:t>
            </a:r>
            <a:r>
              <a:rPr lang="en-US" dirty="0"/>
              <a:t> </a:t>
            </a:r>
            <a:r>
              <a:rPr lang="en-US" dirty="0" err="1"/>
              <a:t>khoản</a:t>
            </a:r>
            <a:r>
              <a:rPr lang="en-US" dirty="0"/>
              <a:t> , </a:t>
            </a:r>
            <a:r>
              <a:rPr lang="en-US" dirty="0" err="1"/>
              <a:t>nhấn</a:t>
            </a:r>
            <a:r>
              <a:rPr lang="en-US" dirty="0"/>
              <a:t> </a:t>
            </a:r>
            <a:r>
              <a:rPr lang="en-US" dirty="0" err="1"/>
              <a:t>vào</a:t>
            </a:r>
            <a:r>
              <a:rPr lang="en-US" dirty="0"/>
              <a:t> </a:t>
            </a:r>
            <a:r>
              <a:rPr lang="en-US" dirty="0">
                <a:solidFill>
                  <a:srgbClr val="FF0000"/>
                </a:solidFill>
              </a:rPr>
              <a:t>sign up </a:t>
            </a:r>
            <a:r>
              <a:rPr lang="en-US" dirty="0" err="1"/>
              <a:t>để</a:t>
            </a:r>
            <a:r>
              <a:rPr lang="en-US" dirty="0"/>
              <a:t> </a:t>
            </a:r>
            <a:r>
              <a:rPr lang="en-US" dirty="0" err="1"/>
              <a:t>thực</a:t>
            </a:r>
            <a:r>
              <a:rPr lang="en-US" dirty="0"/>
              <a:t> </a:t>
            </a:r>
            <a:r>
              <a:rPr lang="en-US" dirty="0" err="1"/>
              <a:t>hiện</a:t>
            </a:r>
            <a:r>
              <a:rPr lang="en-US" dirty="0"/>
              <a:t> </a:t>
            </a:r>
            <a:r>
              <a:rPr lang="en-US" dirty="0" err="1"/>
              <a:t>tạo</a:t>
            </a:r>
            <a:r>
              <a:rPr lang="en-US" dirty="0"/>
              <a:t> </a:t>
            </a:r>
            <a:r>
              <a:rPr lang="en-US" dirty="0" err="1"/>
              <a:t>tài</a:t>
            </a:r>
            <a:r>
              <a:rPr lang="en-US" dirty="0"/>
              <a:t> </a:t>
            </a:r>
            <a:r>
              <a:rPr lang="en-US" dirty="0" err="1"/>
              <a:t>khoản</a:t>
            </a:r>
            <a:r>
              <a:rPr lang="en-US" dirty="0"/>
              <a:t> </a:t>
            </a:r>
            <a:r>
              <a:rPr lang="en-US" dirty="0" err="1"/>
              <a:t>mới</a:t>
            </a:r>
            <a:r>
              <a:rPr lang="en-US" dirty="0"/>
              <a:t>. </a:t>
            </a:r>
            <a:endParaRPr lang="vi-V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p:cNvPicPr>
            <a:picLocks noChangeAspect="1"/>
          </p:cNvPicPr>
          <p:nvPr/>
        </p:nvPicPr>
        <p:blipFill>
          <a:blip r:embed="rId2"/>
          <a:stretch>
            <a:fillRect/>
          </a:stretch>
        </p:blipFill>
        <p:spPr>
          <a:xfrm rot="21600000">
            <a:off x="5541263" y="0"/>
            <a:ext cx="3602736" cy="3121152"/>
          </a:xfrm>
          <a:prstGeom prst="rect">
            <a:avLst/>
          </a:prstGeom>
        </p:spPr>
      </p:pic>
      <p:pic>
        <p:nvPicPr>
          <p:cNvPr id="24" name="picture 24"/>
          <p:cNvPicPr>
            <a:picLocks noChangeAspect="1"/>
          </p:cNvPicPr>
          <p:nvPr/>
        </p:nvPicPr>
        <p:blipFill>
          <a:blip r:embed="rId3"/>
          <a:stretch>
            <a:fillRect/>
          </a:stretch>
        </p:blipFill>
        <p:spPr>
          <a:xfrm rot="21600000">
            <a:off x="0" y="2569464"/>
            <a:ext cx="2883407" cy="2574035"/>
          </a:xfrm>
          <a:prstGeom prst="rect">
            <a:avLst/>
          </a:prstGeom>
        </p:spPr>
      </p:pic>
      <p:pic>
        <p:nvPicPr>
          <p:cNvPr id="3" name="Hình ảnh 2">
            <a:extLst>
              <a:ext uri="{FF2B5EF4-FFF2-40B4-BE49-F238E27FC236}">
                <a16:creationId xmlns:a16="http://schemas.microsoft.com/office/drawing/2014/main" id="{BE0C1D44-6177-EDA8-899C-18C87B650601}"/>
              </a:ext>
            </a:extLst>
          </p:cNvPr>
          <p:cNvPicPr>
            <a:picLocks noChangeAspect="1"/>
          </p:cNvPicPr>
          <p:nvPr/>
        </p:nvPicPr>
        <p:blipFill rotWithShape="1">
          <a:blip r:embed="rId4"/>
          <a:srcRect l="41750" t="14073" r="35416" b="12742"/>
          <a:stretch/>
        </p:blipFill>
        <p:spPr>
          <a:xfrm>
            <a:off x="-19714" y="-2288"/>
            <a:ext cx="2852874" cy="5143500"/>
          </a:xfrm>
          <a:prstGeom prst="rect">
            <a:avLst/>
          </a:prstGeom>
        </p:spPr>
      </p:pic>
      <p:pic>
        <p:nvPicPr>
          <p:cNvPr id="5" name="Hình ảnh 4">
            <a:extLst>
              <a:ext uri="{FF2B5EF4-FFF2-40B4-BE49-F238E27FC236}">
                <a16:creationId xmlns:a16="http://schemas.microsoft.com/office/drawing/2014/main" id="{516AF617-CE96-776A-0DD1-E887A1991957}"/>
              </a:ext>
            </a:extLst>
          </p:cNvPr>
          <p:cNvPicPr>
            <a:picLocks noChangeAspect="1"/>
          </p:cNvPicPr>
          <p:nvPr/>
        </p:nvPicPr>
        <p:blipFill rotWithShape="1">
          <a:blip r:embed="rId5"/>
          <a:srcRect l="41260" t="14666" r="36051" b="12007"/>
          <a:stretch/>
        </p:blipFill>
        <p:spPr>
          <a:xfrm>
            <a:off x="3168879" y="0"/>
            <a:ext cx="2845970" cy="5173605"/>
          </a:xfrm>
          <a:prstGeom prst="rect">
            <a:avLst/>
          </a:prstGeom>
        </p:spPr>
      </p:pic>
      <p:pic>
        <p:nvPicPr>
          <p:cNvPr id="7" name="Hình ảnh 6">
            <a:extLst>
              <a:ext uri="{FF2B5EF4-FFF2-40B4-BE49-F238E27FC236}">
                <a16:creationId xmlns:a16="http://schemas.microsoft.com/office/drawing/2014/main" id="{3419C088-02B8-6CCB-AB2F-C69BBC0FAF99}"/>
              </a:ext>
            </a:extLst>
          </p:cNvPr>
          <p:cNvPicPr>
            <a:picLocks noChangeAspect="1"/>
          </p:cNvPicPr>
          <p:nvPr/>
        </p:nvPicPr>
        <p:blipFill rotWithShape="1">
          <a:blip r:embed="rId6"/>
          <a:srcRect l="41203" t="13959" r="36390" b="12264"/>
          <a:stretch/>
        </p:blipFill>
        <p:spPr>
          <a:xfrm>
            <a:off x="6350568" y="-17340"/>
            <a:ext cx="2793432" cy="5173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p:cNvPicPr>
            <a:picLocks noChangeAspect="1"/>
          </p:cNvPicPr>
          <p:nvPr/>
        </p:nvPicPr>
        <p:blipFill>
          <a:blip r:embed="rId2"/>
          <a:stretch>
            <a:fillRect/>
          </a:stretch>
        </p:blipFill>
        <p:spPr>
          <a:xfrm rot="21600000">
            <a:off x="5541263" y="0"/>
            <a:ext cx="3602736" cy="3121152"/>
          </a:xfrm>
          <a:prstGeom prst="rect">
            <a:avLst/>
          </a:prstGeom>
        </p:spPr>
      </p:pic>
      <p:pic>
        <p:nvPicPr>
          <p:cNvPr id="24" name="picture 24"/>
          <p:cNvPicPr>
            <a:picLocks noChangeAspect="1"/>
          </p:cNvPicPr>
          <p:nvPr/>
        </p:nvPicPr>
        <p:blipFill>
          <a:blip r:embed="rId3"/>
          <a:stretch>
            <a:fillRect/>
          </a:stretch>
        </p:blipFill>
        <p:spPr>
          <a:xfrm rot="21600000">
            <a:off x="0" y="2569464"/>
            <a:ext cx="2883407" cy="2574035"/>
          </a:xfrm>
          <a:prstGeom prst="rect">
            <a:avLst/>
          </a:prstGeom>
        </p:spPr>
      </p:pic>
      <p:pic>
        <p:nvPicPr>
          <p:cNvPr id="4" name="Hình ảnh 3">
            <a:extLst>
              <a:ext uri="{FF2B5EF4-FFF2-40B4-BE49-F238E27FC236}">
                <a16:creationId xmlns:a16="http://schemas.microsoft.com/office/drawing/2014/main" id="{7A1A94D5-F026-E1C0-A900-1BB4B0AF2ADF}"/>
              </a:ext>
            </a:extLst>
          </p:cNvPr>
          <p:cNvPicPr>
            <a:picLocks noChangeAspect="1"/>
          </p:cNvPicPr>
          <p:nvPr/>
        </p:nvPicPr>
        <p:blipFill rotWithShape="1">
          <a:blip r:embed="rId4"/>
          <a:srcRect l="40947" t="14970" r="35684" b="12234"/>
          <a:stretch/>
        </p:blipFill>
        <p:spPr>
          <a:xfrm>
            <a:off x="-1" y="0"/>
            <a:ext cx="2935366" cy="5143499"/>
          </a:xfrm>
          <a:prstGeom prst="rect">
            <a:avLst/>
          </a:prstGeom>
        </p:spPr>
      </p:pic>
      <p:pic>
        <p:nvPicPr>
          <p:cNvPr id="8" name="Hình ảnh 7">
            <a:extLst>
              <a:ext uri="{FF2B5EF4-FFF2-40B4-BE49-F238E27FC236}">
                <a16:creationId xmlns:a16="http://schemas.microsoft.com/office/drawing/2014/main" id="{9A157017-801B-C16E-8D31-250CFE9B6DF0}"/>
              </a:ext>
            </a:extLst>
          </p:cNvPr>
          <p:cNvPicPr>
            <a:picLocks noChangeAspect="1"/>
          </p:cNvPicPr>
          <p:nvPr/>
        </p:nvPicPr>
        <p:blipFill rotWithShape="1">
          <a:blip r:embed="rId5"/>
          <a:srcRect l="41789" t="14409" r="35369" b="12234"/>
          <a:stretch/>
        </p:blipFill>
        <p:spPr>
          <a:xfrm>
            <a:off x="3232044" y="-34906"/>
            <a:ext cx="2883409" cy="5208737"/>
          </a:xfrm>
          <a:prstGeom prst="rect">
            <a:avLst/>
          </a:prstGeom>
        </p:spPr>
      </p:pic>
      <p:pic>
        <p:nvPicPr>
          <p:cNvPr id="10" name="Hình ảnh 9">
            <a:extLst>
              <a:ext uri="{FF2B5EF4-FFF2-40B4-BE49-F238E27FC236}">
                <a16:creationId xmlns:a16="http://schemas.microsoft.com/office/drawing/2014/main" id="{FE9A0B70-AF3B-A48A-641C-C2786C30C174}"/>
              </a:ext>
            </a:extLst>
          </p:cNvPr>
          <p:cNvPicPr>
            <a:picLocks noChangeAspect="1"/>
          </p:cNvPicPr>
          <p:nvPr/>
        </p:nvPicPr>
        <p:blipFill rotWithShape="1">
          <a:blip r:embed="rId6"/>
          <a:srcRect l="42421" t="14970" r="36211" b="11674"/>
          <a:stretch/>
        </p:blipFill>
        <p:spPr>
          <a:xfrm>
            <a:off x="6434190" y="-89235"/>
            <a:ext cx="2709810" cy="5232735"/>
          </a:xfrm>
          <a:prstGeom prst="rect">
            <a:avLst/>
          </a:prstGeom>
        </p:spPr>
      </p:pic>
    </p:spTree>
    <p:extLst>
      <p:ext uri="{BB962C8B-B14F-4D97-AF65-F5344CB8AC3E}">
        <p14:creationId xmlns:p14="http://schemas.microsoft.com/office/powerpoint/2010/main" val="332502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8" descr="Ảnh có chứa ảnh chụp màn hình, Đồ họa, hàng, Nhiều màu sắc&#10;&#10;Mô tả được tạo tự động"/>
          <p:cNvPicPr>
            <a:picLocks noChangeAspect="1"/>
          </p:cNvPicPr>
          <p:nvPr/>
        </p:nvPicPr>
        <p:blipFill>
          <a:blip r:embed="rId2"/>
          <a:stretch>
            <a:fillRect/>
          </a:stretch>
        </p:blipFill>
        <p:spPr>
          <a:xfrm rot="21600000">
            <a:off x="0" y="0"/>
            <a:ext cx="3499104" cy="2865120"/>
          </a:xfrm>
          <a:prstGeom prst="rect">
            <a:avLst/>
          </a:prstGeom>
        </p:spPr>
      </p:pic>
      <p:pic>
        <p:nvPicPr>
          <p:cNvPr id="29" name="picture 29" descr="Ảnh có chứa ảnh chụp màn hình, Xanh điện, màu xanh lam, hàng&#10;&#10;Mô tả được tạo tự động"/>
          <p:cNvPicPr>
            <a:picLocks noChangeAspect="1"/>
          </p:cNvPicPr>
          <p:nvPr/>
        </p:nvPicPr>
        <p:blipFill>
          <a:blip r:embed="rId3"/>
          <a:stretch>
            <a:fillRect/>
          </a:stretch>
        </p:blipFill>
        <p:spPr>
          <a:xfrm rot="21600000">
            <a:off x="6647688" y="643128"/>
            <a:ext cx="2496311" cy="3938015"/>
          </a:xfrm>
          <a:prstGeom prst="rect">
            <a:avLst/>
          </a:prstGeom>
        </p:spPr>
      </p:pic>
      <p:pic>
        <p:nvPicPr>
          <p:cNvPr id="3" name="Hình ảnh 2" descr="Ảnh có chứa văn bản, ảnh chụp màn hình, phần mềm, Phần mềm đa phương tiện&#10;&#10;Mô tả được tạo tự động">
            <a:extLst>
              <a:ext uri="{FF2B5EF4-FFF2-40B4-BE49-F238E27FC236}">
                <a16:creationId xmlns:a16="http://schemas.microsoft.com/office/drawing/2014/main" id="{227F972F-6822-993B-70D9-517F764F6F9D}"/>
              </a:ext>
            </a:extLst>
          </p:cNvPr>
          <p:cNvPicPr>
            <a:picLocks noChangeAspect="1"/>
          </p:cNvPicPr>
          <p:nvPr/>
        </p:nvPicPr>
        <p:blipFill rotWithShape="1">
          <a:blip r:embed="rId4"/>
          <a:srcRect l="41840" t="14370" r="35313" b="12941"/>
          <a:stretch/>
        </p:blipFill>
        <p:spPr>
          <a:xfrm>
            <a:off x="6269923" y="0"/>
            <a:ext cx="2874077" cy="5143501"/>
          </a:xfrm>
          <a:prstGeom prst="rect">
            <a:avLst/>
          </a:prstGeom>
        </p:spPr>
      </p:pic>
      <p:graphicFrame>
        <p:nvGraphicFramePr>
          <p:cNvPr id="31" name="Hộp Văn bản 3">
            <a:extLst>
              <a:ext uri="{FF2B5EF4-FFF2-40B4-BE49-F238E27FC236}">
                <a16:creationId xmlns:a16="http://schemas.microsoft.com/office/drawing/2014/main" id="{211E6E7A-22B4-4EF7-F65B-90F1B0FF25FF}"/>
              </a:ext>
            </a:extLst>
          </p:cNvPr>
          <p:cNvGraphicFramePr/>
          <p:nvPr>
            <p:extLst>
              <p:ext uri="{D42A27DB-BD31-4B8C-83A1-F6EECF244321}">
                <p14:modId xmlns:p14="http://schemas.microsoft.com/office/powerpoint/2010/main" val="1660410444"/>
              </p:ext>
            </p:extLst>
          </p:nvPr>
        </p:nvGraphicFramePr>
        <p:xfrm>
          <a:off x="670560" y="2283612"/>
          <a:ext cx="5516880" cy="2308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5"/>
          <p:cNvPicPr>
            <a:picLocks noChangeAspect="1"/>
          </p:cNvPicPr>
          <p:nvPr/>
        </p:nvPicPr>
        <p:blipFill>
          <a:blip r:embed="rId2"/>
          <a:stretch>
            <a:fillRect/>
          </a:stretch>
        </p:blipFill>
        <p:spPr>
          <a:xfrm rot="21600000">
            <a:off x="6092791" y="0"/>
            <a:ext cx="3051207" cy="2624351"/>
          </a:xfrm>
          <a:prstGeom prst="rect">
            <a:avLst/>
          </a:prstGeom>
        </p:spPr>
      </p:pic>
      <p:pic>
        <p:nvPicPr>
          <p:cNvPr id="4" name="Hình ảnh 3">
            <a:extLst>
              <a:ext uri="{FF2B5EF4-FFF2-40B4-BE49-F238E27FC236}">
                <a16:creationId xmlns:a16="http://schemas.microsoft.com/office/drawing/2014/main" id="{0DEB94CF-77FB-52E7-D419-359F5E65FFA1}"/>
              </a:ext>
            </a:extLst>
          </p:cNvPr>
          <p:cNvPicPr>
            <a:picLocks noChangeAspect="1"/>
          </p:cNvPicPr>
          <p:nvPr/>
        </p:nvPicPr>
        <p:blipFill rotWithShape="1">
          <a:blip r:embed="rId3"/>
          <a:srcRect l="42233" t="15985" r="35546" b="12904"/>
          <a:stretch/>
        </p:blipFill>
        <p:spPr>
          <a:xfrm>
            <a:off x="0" y="-57544"/>
            <a:ext cx="2889236" cy="5201044"/>
          </a:xfrm>
          <a:prstGeom prst="rect">
            <a:avLst/>
          </a:prstGeom>
        </p:spPr>
      </p:pic>
      <p:sp>
        <p:nvSpPr>
          <p:cNvPr id="5" name="Hộp Văn bản 4">
            <a:extLst>
              <a:ext uri="{FF2B5EF4-FFF2-40B4-BE49-F238E27FC236}">
                <a16:creationId xmlns:a16="http://schemas.microsoft.com/office/drawing/2014/main" id="{B6B9C670-AAAE-9461-A0EF-9E54F395BEB3}"/>
              </a:ext>
            </a:extLst>
          </p:cNvPr>
          <p:cNvSpPr txBox="1"/>
          <p:nvPr/>
        </p:nvSpPr>
        <p:spPr>
          <a:xfrm>
            <a:off x="3051210" y="1854679"/>
            <a:ext cx="4873590" cy="923330"/>
          </a:xfrm>
          <a:prstGeom prst="rect">
            <a:avLst/>
          </a:prstGeom>
          <a:noFill/>
        </p:spPr>
        <p:txBody>
          <a:bodyPr wrap="square" rtlCol="0">
            <a:spAutoFit/>
          </a:bodyPr>
          <a:lstStyle/>
          <a:p>
            <a:r>
              <a:rPr lang="en-US" dirty="0"/>
              <a:t>-  </a:t>
            </a:r>
            <a:r>
              <a:rPr lang="en-US" dirty="0" err="1"/>
              <a:t>Màn</a:t>
            </a:r>
            <a:r>
              <a:rPr lang="en-US" dirty="0"/>
              <a:t> </a:t>
            </a:r>
            <a:r>
              <a:rPr lang="en-US" dirty="0" err="1"/>
              <a:t>hình</a:t>
            </a:r>
            <a:r>
              <a:rPr lang="en-US" dirty="0"/>
              <a:t> </a:t>
            </a:r>
            <a:r>
              <a:rPr lang="en-US" dirty="0" err="1"/>
              <a:t>Ví</a:t>
            </a:r>
            <a:r>
              <a:rPr lang="en-US" dirty="0"/>
              <a:t> </a:t>
            </a:r>
            <a:r>
              <a:rPr lang="en-US" dirty="0" err="1"/>
              <a:t>tiền</a:t>
            </a:r>
            <a:r>
              <a:rPr lang="en-US" dirty="0"/>
              <a:t> </a:t>
            </a:r>
            <a:r>
              <a:rPr lang="en-US" dirty="0" err="1"/>
              <a:t>chứa</a:t>
            </a:r>
            <a:r>
              <a:rPr lang="en-US" dirty="0"/>
              <a:t> </a:t>
            </a:r>
            <a:r>
              <a:rPr lang="en-US" dirty="0" err="1"/>
              <a:t>thông</a:t>
            </a:r>
            <a:r>
              <a:rPr lang="en-US" dirty="0"/>
              <a:t> tin </a:t>
            </a:r>
            <a:r>
              <a:rPr lang="en-US" dirty="0" err="1"/>
              <a:t>về</a:t>
            </a:r>
            <a:r>
              <a:rPr lang="en-US" dirty="0"/>
              <a:t> </a:t>
            </a:r>
            <a:r>
              <a:rPr lang="en-US" dirty="0" err="1"/>
              <a:t>số</a:t>
            </a:r>
            <a:r>
              <a:rPr lang="en-US" dirty="0"/>
              <a:t> </a:t>
            </a:r>
            <a:r>
              <a:rPr lang="en-US" dirty="0" err="1"/>
              <a:t>tiền</a:t>
            </a:r>
            <a:r>
              <a:rPr lang="en-US" dirty="0"/>
              <a:t> </a:t>
            </a:r>
            <a:r>
              <a:rPr lang="en-US" dirty="0" err="1"/>
              <a:t>còn</a:t>
            </a:r>
            <a:r>
              <a:rPr lang="en-US" dirty="0"/>
              <a:t> </a:t>
            </a:r>
            <a:r>
              <a:rPr lang="en-US" dirty="0" err="1"/>
              <a:t>lại</a:t>
            </a:r>
            <a:r>
              <a:rPr lang="en-US" dirty="0"/>
              <a:t> </a:t>
            </a:r>
            <a:r>
              <a:rPr lang="en-US" dirty="0" err="1"/>
              <a:t>trong</a:t>
            </a:r>
            <a:r>
              <a:rPr lang="en-US" dirty="0"/>
              <a:t> </a:t>
            </a:r>
            <a:r>
              <a:rPr lang="en-US" dirty="0" err="1"/>
              <a:t>tài</a:t>
            </a:r>
            <a:r>
              <a:rPr lang="en-US" dirty="0"/>
              <a:t> </a:t>
            </a:r>
            <a:r>
              <a:rPr lang="en-US" dirty="0" err="1"/>
              <a:t>khoản</a:t>
            </a:r>
            <a:r>
              <a:rPr lang="en-US" dirty="0"/>
              <a:t> , </a:t>
            </a:r>
            <a:r>
              <a:rPr lang="en-US" dirty="0" err="1"/>
              <a:t>tổng</a:t>
            </a:r>
            <a:r>
              <a:rPr lang="en-US" dirty="0"/>
              <a:t> </a:t>
            </a:r>
            <a:r>
              <a:rPr lang="en-US" dirty="0" err="1"/>
              <a:t>thu</a:t>
            </a:r>
            <a:r>
              <a:rPr lang="en-US" dirty="0"/>
              <a:t> </a:t>
            </a:r>
            <a:r>
              <a:rPr lang="en-US" dirty="0" err="1"/>
              <a:t>nhập</a:t>
            </a:r>
            <a:r>
              <a:rPr lang="en-US" dirty="0"/>
              <a:t> </a:t>
            </a:r>
            <a:r>
              <a:rPr lang="en-US" dirty="0" err="1"/>
              <a:t>và</a:t>
            </a:r>
            <a:r>
              <a:rPr lang="en-US" dirty="0"/>
              <a:t> </a:t>
            </a:r>
            <a:r>
              <a:rPr lang="en-US" dirty="0" err="1"/>
              <a:t>tổng</a:t>
            </a:r>
            <a:r>
              <a:rPr lang="en-US" dirty="0"/>
              <a:t> chi </a:t>
            </a:r>
            <a:r>
              <a:rPr lang="en-US" dirty="0" err="1"/>
              <a:t>tiêu</a:t>
            </a:r>
            <a:r>
              <a:rPr lang="en-US" dirty="0"/>
              <a:t>. </a:t>
            </a:r>
            <a:endParaRPr lang="vi-VN" dirty="0"/>
          </a:p>
        </p:txBody>
      </p:sp>
      <p:sp>
        <p:nvSpPr>
          <p:cNvPr id="6" name="Hộp Văn bản 5">
            <a:extLst>
              <a:ext uri="{FF2B5EF4-FFF2-40B4-BE49-F238E27FC236}">
                <a16:creationId xmlns:a16="http://schemas.microsoft.com/office/drawing/2014/main" id="{7D308699-8AD9-19D2-7DDD-CE3413DE5016}"/>
              </a:ext>
            </a:extLst>
          </p:cNvPr>
          <p:cNvSpPr txBox="1"/>
          <p:nvPr/>
        </p:nvSpPr>
        <p:spPr>
          <a:xfrm>
            <a:off x="3051209" y="2969606"/>
            <a:ext cx="5794407" cy="646331"/>
          </a:xfrm>
          <a:prstGeom prst="rect">
            <a:avLst/>
          </a:prstGeom>
          <a:noFill/>
        </p:spPr>
        <p:txBody>
          <a:bodyPr wrap="square" rtlCol="0">
            <a:spAutoFit/>
          </a:bodyPr>
          <a:lstStyle/>
          <a:p>
            <a:r>
              <a:rPr lang="en-US" dirty="0"/>
              <a:t>-  </a:t>
            </a:r>
            <a:r>
              <a:rPr lang="en-US" dirty="0" err="1"/>
              <a:t>Ngoài</a:t>
            </a:r>
            <a:r>
              <a:rPr lang="en-US" dirty="0"/>
              <a:t> </a:t>
            </a:r>
            <a:r>
              <a:rPr lang="en-US" dirty="0" err="1"/>
              <a:t>ra</a:t>
            </a:r>
            <a:r>
              <a:rPr lang="en-US" dirty="0"/>
              <a:t> </a:t>
            </a:r>
            <a:r>
              <a:rPr lang="en-US" dirty="0" err="1"/>
              <a:t>còn</a:t>
            </a:r>
            <a:r>
              <a:rPr lang="en-US" dirty="0"/>
              <a:t> </a:t>
            </a:r>
            <a:r>
              <a:rPr lang="en-US" dirty="0" err="1"/>
              <a:t>còn</a:t>
            </a:r>
            <a:r>
              <a:rPr lang="en-US" dirty="0"/>
              <a:t> </a:t>
            </a:r>
            <a:r>
              <a:rPr lang="en-US" dirty="0" err="1"/>
              <a:t>có</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biến</a:t>
            </a:r>
            <a:r>
              <a:rPr lang="en-US" dirty="0"/>
              <a:t> </a:t>
            </a:r>
            <a:r>
              <a:rPr lang="en-US" dirty="0" err="1"/>
              <a:t>dộng</a:t>
            </a:r>
            <a:r>
              <a:rPr lang="en-US" dirty="0"/>
              <a:t> </a:t>
            </a:r>
            <a:r>
              <a:rPr lang="en-US" dirty="0" err="1"/>
              <a:t>số</a:t>
            </a:r>
            <a:r>
              <a:rPr lang="en-US" dirty="0"/>
              <a:t> </a:t>
            </a:r>
            <a:r>
              <a:rPr lang="en-US" dirty="0" err="1"/>
              <a:t>dư</a:t>
            </a:r>
            <a:r>
              <a:rPr lang="en-US" dirty="0"/>
              <a:t> </a:t>
            </a:r>
            <a:r>
              <a:rPr lang="en-US" dirty="0" err="1"/>
              <a:t>ví</a:t>
            </a:r>
            <a:r>
              <a:rPr lang="en-US" dirty="0"/>
              <a:t> </a:t>
            </a:r>
            <a:r>
              <a:rPr lang="en-US" dirty="0" err="1"/>
              <a:t>gần</a:t>
            </a:r>
            <a:r>
              <a:rPr lang="en-US" dirty="0"/>
              <a:t> </a:t>
            </a:r>
            <a:r>
              <a:rPr lang="en-US" dirty="0" err="1"/>
              <a:t>đây</a:t>
            </a:r>
            <a:r>
              <a:rPr lang="en-US" dirty="0"/>
              <a:t>.</a:t>
            </a:r>
            <a:endParaRPr lang="vi-VN"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525"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119FB66-753C-44B0-80C2-E08AEE38DE6D}">
  <we:reference id="wa200005566" version="3.0.0.2" store="vi-VN" storeType="OMEX"/>
  <we:alternateReferences>
    <we:reference id="wa200005566" version="3.0.0.2"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A147301-FCBD-482F-A07A-B5623309B606}">
  <we:reference id="wa200006000" version="1.0.7.0" store="vi-VN" storeType="OMEX"/>
  <we:alternateReferences>
    <we:reference id="wa200006000" version="1.0.7.0" store="wa200006000" storeType="OMEX"/>
  </we:alternateReferences>
  <we:properties>
    <we:property name="document_UID" value="&quot;56b5f9b5-b67a-4c79-bbfe-bc47ea329fa0&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260</TotalTime>
  <Words>1551</Words>
  <Application>Microsoft Office PowerPoint</Application>
  <PresentationFormat>Trình chiếu Trên màn hình (16:9)</PresentationFormat>
  <Paragraphs>131</Paragraphs>
  <Slides>32</Slides>
  <Notes>14</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32</vt:i4>
      </vt:variant>
    </vt:vector>
  </HeadingPairs>
  <TitlesOfParts>
    <vt:vector size="39" baseType="lpstr">
      <vt:lpstr>.VnArial</vt:lpstr>
      <vt:lpstr>Arial</vt:lpstr>
      <vt:lpstr>Cabin</vt:lpstr>
      <vt:lpstr>Consolas</vt:lpstr>
      <vt:lpstr>Montserrat</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Hà Văn Nguyên</cp:lastModifiedBy>
  <cp:revision>8</cp:revision>
  <dcterms:modified xsi:type="dcterms:W3CDTF">2024-05-21T09:05:55Z</dcterms:modified>
</cp:coreProperties>
</file>

<file path=docProps/custom.xml><?xml version="1.0" encoding="utf-8"?>
<Properties xmlns="http://schemas.openxmlformats.org/officeDocument/2006/custom-properties" xmlns:vt="http://schemas.openxmlformats.org/officeDocument/2006/docPropsVTypes">
  <property fmtid="{E94486CC-9CD1-11EB-B3E1-52540006F7B4}" pid="2" name="CRO">
    <vt:lpwstr>wqlLaW5nc29mdCBQREYgdG8gV1BTIDgw</vt:lpwstr>
  </property>
  <property fmtid="{E94486CC-9CD1-11EB-B3E1-52540006F7B4}" pid="3" name="Created">
    <vt:filetime>2022-06-23T16:58:33Z</vt:filetime>
  </property>
</Properties>
</file>